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har" initials="Z" lastIdx="3" clrIdx="0">
    <p:extLst>
      <p:ext uri="{19B8F6BF-5375-455C-9EA6-DF929625EA0E}">
        <p15:presenceInfo xmlns:p15="http://schemas.microsoft.com/office/powerpoint/2012/main" userId="Zah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22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0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576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9">
            <a:extLst>
              <a:ext uri="{FF2B5EF4-FFF2-40B4-BE49-F238E27FC236}">
                <a16:creationId xmlns:a16="http://schemas.microsoft.com/office/drawing/2014/main" id="{684EAD86-5143-49C2-B149-11A5843A58C2}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-40338" y="0"/>
            <a:ext cx="12262818" cy="6858000"/>
          </a:xfrm>
          <a:pattFill prst="pct5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</a:lstStyle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Вставьте сюда ваш рисунок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6CEE4EE-1227-47B1-A84C-C3B1531BDB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36669" y="3248297"/>
            <a:ext cx="6851469" cy="1115922"/>
          </a:xfrm>
        </p:spPr>
        <p:txBody>
          <a:bodyPr>
            <a:normAutofit/>
          </a:bodyPr>
          <a:lstStyle>
            <a:lvl1pPr algn="ctr">
              <a:defRPr sz="700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04645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73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02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45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71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42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76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44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25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A4A85-09AC-46C9-9095-1E52E8BC83F2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B2CF-F380-4FC6-A88E-CAB7FE82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2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небо, внешний, природ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F8EFF176-87A2-44E1-A571-DF27A44E4CD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87" b="7987"/>
          <a:stretch>
            <a:fillRect/>
          </a:stretch>
        </p:blipFill>
        <p:spPr>
          <a:xfrm>
            <a:off x="-39688" y="0"/>
            <a:ext cx="12261851" cy="6858000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3DA535D-9D41-4409-A352-3937469CC4DB}"/>
              </a:ext>
            </a:extLst>
          </p:cNvPr>
          <p:cNvSpPr/>
          <p:nvPr/>
        </p:nvSpPr>
        <p:spPr>
          <a:xfrm>
            <a:off x="-39688" y="0"/>
            <a:ext cx="12262818" cy="6858000"/>
          </a:xfrm>
          <a:prstGeom prst="rect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7F41C045-298F-4935-8EA2-DA8ADEAD0990}"/>
              </a:ext>
            </a:extLst>
          </p:cNvPr>
          <p:cNvSpPr/>
          <p:nvPr/>
        </p:nvSpPr>
        <p:spPr>
          <a:xfrm>
            <a:off x="427621" y="2513113"/>
            <a:ext cx="11313266" cy="3073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A3D582F-6E25-4F28-9B91-4F39072E1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913" y="593387"/>
            <a:ext cx="9756982" cy="121171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Flights program from Moscow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CAD9A01-7D08-4BEF-AAAE-004A8D55B6F1}"/>
              </a:ext>
            </a:extLst>
          </p:cNvPr>
          <p:cNvSpPr/>
          <p:nvPr/>
        </p:nvSpPr>
        <p:spPr>
          <a:xfrm>
            <a:off x="427621" y="2513113"/>
            <a:ext cx="2178996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2E87D2C-B13B-440F-BD71-2F43BE6D45B4}"/>
              </a:ext>
            </a:extLst>
          </p:cNvPr>
          <p:cNvSpPr/>
          <p:nvPr/>
        </p:nvSpPr>
        <p:spPr>
          <a:xfrm>
            <a:off x="2626073" y="2513113"/>
            <a:ext cx="141051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41C1AE7-0469-4C23-8896-1C05D45F9C0D}"/>
              </a:ext>
            </a:extLst>
          </p:cNvPr>
          <p:cNvSpPr/>
          <p:nvPr/>
        </p:nvSpPr>
        <p:spPr>
          <a:xfrm>
            <a:off x="4056039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0BDE419-63E1-4D8E-B513-641CFBD3633E}"/>
              </a:ext>
            </a:extLst>
          </p:cNvPr>
          <p:cNvSpPr/>
          <p:nvPr/>
        </p:nvSpPr>
        <p:spPr>
          <a:xfrm>
            <a:off x="5982115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ED558B2-BE62-4927-B221-CDDB452533C4}"/>
              </a:ext>
            </a:extLst>
          </p:cNvPr>
          <p:cNvSpPr/>
          <p:nvPr/>
        </p:nvSpPr>
        <p:spPr>
          <a:xfrm>
            <a:off x="7908191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A8DE015-95CA-49D5-909E-66323054D4D5}"/>
              </a:ext>
            </a:extLst>
          </p:cNvPr>
          <p:cNvSpPr/>
          <p:nvPr/>
        </p:nvSpPr>
        <p:spPr>
          <a:xfrm>
            <a:off x="9834267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0140EB2-55DA-427B-94D5-340595B7A668}"/>
              </a:ext>
            </a:extLst>
          </p:cNvPr>
          <p:cNvSpPr/>
          <p:nvPr/>
        </p:nvSpPr>
        <p:spPr>
          <a:xfrm>
            <a:off x="427621" y="3125957"/>
            <a:ext cx="2178996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E3496A6-127F-47F4-9275-B93D6EF70F46}"/>
              </a:ext>
            </a:extLst>
          </p:cNvPr>
          <p:cNvSpPr/>
          <p:nvPr/>
        </p:nvSpPr>
        <p:spPr>
          <a:xfrm>
            <a:off x="2626073" y="3125957"/>
            <a:ext cx="141051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544C320-4B5A-4B16-9288-E34BF6A3A8F8}"/>
              </a:ext>
            </a:extLst>
          </p:cNvPr>
          <p:cNvSpPr/>
          <p:nvPr/>
        </p:nvSpPr>
        <p:spPr>
          <a:xfrm>
            <a:off x="4056039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FE1356A-5924-42AC-971D-2EB4F244367C}"/>
              </a:ext>
            </a:extLst>
          </p:cNvPr>
          <p:cNvSpPr/>
          <p:nvPr/>
        </p:nvSpPr>
        <p:spPr>
          <a:xfrm>
            <a:off x="5982115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47567A2-1932-498C-99A5-65A1F1B16EE5}"/>
              </a:ext>
            </a:extLst>
          </p:cNvPr>
          <p:cNvSpPr/>
          <p:nvPr/>
        </p:nvSpPr>
        <p:spPr>
          <a:xfrm>
            <a:off x="7908191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8918DB0-F50E-4BBB-9DAF-0A9C84D8235F}"/>
              </a:ext>
            </a:extLst>
          </p:cNvPr>
          <p:cNvSpPr/>
          <p:nvPr/>
        </p:nvSpPr>
        <p:spPr>
          <a:xfrm>
            <a:off x="9834267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60F6FC7E-2E5C-4052-AC2B-C109FD9425A5}"/>
              </a:ext>
            </a:extLst>
          </p:cNvPr>
          <p:cNvSpPr/>
          <p:nvPr/>
        </p:nvSpPr>
        <p:spPr>
          <a:xfrm>
            <a:off x="427621" y="3748529"/>
            <a:ext cx="2178996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9BB7490E-37DB-4458-8B06-31EAE7E63FD9}"/>
              </a:ext>
            </a:extLst>
          </p:cNvPr>
          <p:cNvSpPr/>
          <p:nvPr/>
        </p:nvSpPr>
        <p:spPr>
          <a:xfrm>
            <a:off x="2626073" y="3748529"/>
            <a:ext cx="141051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1B4AE1D-B2FA-401D-BF04-D8B5C21B3A46}"/>
              </a:ext>
            </a:extLst>
          </p:cNvPr>
          <p:cNvSpPr/>
          <p:nvPr/>
        </p:nvSpPr>
        <p:spPr>
          <a:xfrm>
            <a:off x="4056039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725A2A4A-467C-45A7-A551-88FD9E02E10C}"/>
              </a:ext>
            </a:extLst>
          </p:cNvPr>
          <p:cNvSpPr/>
          <p:nvPr/>
        </p:nvSpPr>
        <p:spPr>
          <a:xfrm>
            <a:off x="5982115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35EFD6A-9BF8-44D7-B94D-3F6EFE0CE742}"/>
              </a:ext>
            </a:extLst>
          </p:cNvPr>
          <p:cNvSpPr/>
          <p:nvPr/>
        </p:nvSpPr>
        <p:spPr>
          <a:xfrm>
            <a:off x="7908191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3FA5C57-E375-49DD-8E68-012757716CDC}"/>
              </a:ext>
            </a:extLst>
          </p:cNvPr>
          <p:cNvSpPr/>
          <p:nvPr/>
        </p:nvSpPr>
        <p:spPr>
          <a:xfrm>
            <a:off x="9834267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49409ADE-3086-47EC-BD91-AB1D266387F1}"/>
              </a:ext>
            </a:extLst>
          </p:cNvPr>
          <p:cNvSpPr/>
          <p:nvPr/>
        </p:nvSpPr>
        <p:spPr>
          <a:xfrm>
            <a:off x="427621" y="4371101"/>
            <a:ext cx="2178996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14120C1-DBA7-4A91-AF0D-E73FC568B771}"/>
              </a:ext>
            </a:extLst>
          </p:cNvPr>
          <p:cNvSpPr/>
          <p:nvPr/>
        </p:nvSpPr>
        <p:spPr>
          <a:xfrm>
            <a:off x="2626073" y="4371101"/>
            <a:ext cx="141051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B65A39F-794B-4C39-8F90-1F8417E19868}"/>
              </a:ext>
            </a:extLst>
          </p:cNvPr>
          <p:cNvSpPr/>
          <p:nvPr/>
        </p:nvSpPr>
        <p:spPr>
          <a:xfrm>
            <a:off x="4056039" y="4371101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B1C0A08-084C-45F0-80E1-089196001D2E}"/>
              </a:ext>
            </a:extLst>
          </p:cNvPr>
          <p:cNvSpPr/>
          <p:nvPr/>
        </p:nvSpPr>
        <p:spPr>
          <a:xfrm>
            <a:off x="5982115" y="4371101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9481BCA3-93F4-408C-8789-5D22F40CB048}"/>
              </a:ext>
            </a:extLst>
          </p:cNvPr>
          <p:cNvSpPr/>
          <p:nvPr/>
        </p:nvSpPr>
        <p:spPr>
          <a:xfrm>
            <a:off x="7908191" y="4371101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855CD781-E7EE-4379-A060-A3609E8AACDF}"/>
              </a:ext>
            </a:extLst>
          </p:cNvPr>
          <p:cNvSpPr/>
          <p:nvPr/>
        </p:nvSpPr>
        <p:spPr>
          <a:xfrm>
            <a:off x="9834267" y="4371101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2DF86DD6-112B-4A4E-86FB-2B72033E4B75}"/>
              </a:ext>
            </a:extLst>
          </p:cNvPr>
          <p:cNvSpPr/>
          <p:nvPr/>
        </p:nvSpPr>
        <p:spPr>
          <a:xfrm>
            <a:off x="427621" y="4993673"/>
            <a:ext cx="2178996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C6224EC-8613-43EA-BD2E-6106C899DF53}"/>
              </a:ext>
            </a:extLst>
          </p:cNvPr>
          <p:cNvSpPr/>
          <p:nvPr/>
        </p:nvSpPr>
        <p:spPr>
          <a:xfrm>
            <a:off x="2626073" y="4993673"/>
            <a:ext cx="141051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CC0633EE-423D-4245-B572-D24086C30051}"/>
              </a:ext>
            </a:extLst>
          </p:cNvPr>
          <p:cNvSpPr/>
          <p:nvPr/>
        </p:nvSpPr>
        <p:spPr>
          <a:xfrm>
            <a:off x="4056039" y="4993673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54704B0-88D7-446C-9BE0-58827B502D44}"/>
              </a:ext>
            </a:extLst>
          </p:cNvPr>
          <p:cNvSpPr/>
          <p:nvPr/>
        </p:nvSpPr>
        <p:spPr>
          <a:xfrm>
            <a:off x="5982115" y="4993673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273F6EAA-81FE-4B11-9029-7CC05A25C418}"/>
              </a:ext>
            </a:extLst>
          </p:cNvPr>
          <p:cNvSpPr/>
          <p:nvPr/>
        </p:nvSpPr>
        <p:spPr>
          <a:xfrm>
            <a:off x="7908191" y="4993673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502A2D4B-7E99-4BB0-8F2E-2B68D4EB2910}"/>
              </a:ext>
            </a:extLst>
          </p:cNvPr>
          <p:cNvSpPr/>
          <p:nvPr/>
        </p:nvSpPr>
        <p:spPr>
          <a:xfrm>
            <a:off x="9834267" y="4993673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7A6635E-9AC8-42E6-844E-6F693A0E09A6}"/>
              </a:ext>
            </a:extLst>
          </p:cNvPr>
          <p:cNvSpPr txBox="1"/>
          <p:nvPr/>
        </p:nvSpPr>
        <p:spPr>
          <a:xfrm>
            <a:off x="467795" y="3198167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Uzbekistan </a:t>
            </a:r>
            <a:endParaRPr lang="en-GB" sz="1200" dirty="0" smtClean="0"/>
          </a:p>
          <a:p>
            <a:r>
              <a:rPr lang="en-GB" sz="1200" dirty="0" smtClean="0"/>
              <a:t>airways</a:t>
            </a:r>
            <a:r>
              <a:rPr lang="ru-RU" sz="1200" dirty="0"/>
              <a:t>	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70B593D-47C4-43C5-89FD-9E2ADDB8CFC6}"/>
              </a:ext>
            </a:extLst>
          </p:cNvPr>
          <p:cNvSpPr txBox="1"/>
          <p:nvPr/>
        </p:nvSpPr>
        <p:spPr>
          <a:xfrm>
            <a:off x="503340" y="3913119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Etihad</a:t>
            </a:r>
            <a:r>
              <a:rPr lang="ru-RU" sz="1200" dirty="0"/>
              <a:t>	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072E773-8F45-417F-BFFE-FAE5E89E2C7C}"/>
              </a:ext>
            </a:extLst>
          </p:cNvPr>
          <p:cNvSpPr txBox="1"/>
          <p:nvPr/>
        </p:nvSpPr>
        <p:spPr>
          <a:xfrm>
            <a:off x="526279" y="4529295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Qatar</a:t>
            </a:r>
            <a:r>
              <a:rPr lang="ru-RU" sz="1200" dirty="0"/>
              <a:t>	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F1441DA-7BD7-4667-BAF9-1DBD9B5420AC}"/>
              </a:ext>
            </a:extLst>
          </p:cNvPr>
          <p:cNvSpPr txBox="1"/>
          <p:nvPr/>
        </p:nvSpPr>
        <p:spPr>
          <a:xfrm>
            <a:off x="458147" y="5122683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Emirates</a:t>
            </a:r>
            <a:endParaRPr lang="ru-RU" sz="1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EA932D-4D15-47BB-916F-3B6B88BFE6BD}"/>
              </a:ext>
            </a:extLst>
          </p:cNvPr>
          <p:cNvSpPr txBox="1"/>
          <p:nvPr/>
        </p:nvSpPr>
        <p:spPr>
          <a:xfrm>
            <a:off x="4055072" y="3278669"/>
            <a:ext cx="18643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Tuesday, </a:t>
            </a:r>
            <a:r>
              <a:rPr lang="en-GB" sz="1200" dirty="0" err="1" smtClean="0"/>
              <a:t>thursday</a:t>
            </a:r>
            <a:r>
              <a:rPr lang="en-GB" sz="1200" dirty="0" smtClean="0"/>
              <a:t>, </a:t>
            </a:r>
            <a:r>
              <a:rPr lang="en-GB" sz="1200" dirty="0" err="1" smtClean="0"/>
              <a:t>sunday</a:t>
            </a:r>
            <a:endParaRPr lang="en-US" sz="1200" dirty="0"/>
          </a:p>
          <a:p>
            <a:pPr algn="ctr"/>
            <a:r>
              <a:rPr lang="ru-RU" sz="1000" dirty="0" smtClean="0"/>
              <a:t>(</a:t>
            </a:r>
            <a:r>
              <a:rPr lang="en-GB" sz="1000" dirty="0" smtClean="0"/>
              <a:t>from august </a:t>
            </a:r>
            <a:r>
              <a:rPr lang="en-GB" sz="1000" dirty="0" err="1" smtClean="0"/>
              <a:t>Mn</a:t>
            </a:r>
            <a:r>
              <a:rPr lang="en-GB" sz="1000" dirty="0" smtClean="0"/>
              <a:t>, </a:t>
            </a:r>
            <a:r>
              <a:rPr lang="en-GB" sz="1000" dirty="0" err="1" smtClean="0"/>
              <a:t>wd</a:t>
            </a:r>
            <a:r>
              <a:rPr lang="en-GB" sz="1000" dirty="0" smtClean="0"/>
              <a:t>, </a:t>
            </a:r>
            <a:r>
              <a:rPr lang="en-GB" sz="1000" dirty="0" err="1" smtClean="0"/>
              <a:t>fr</a:t>
            </a:r>
            <a:r>
              <a:rPr lang="en-GB" sz="1000" dirty="0" smtClean="0"/>
              <a:t>, sat</a:t>
            </a:r>
            <a:r>
              <a:rPr lang="ru-RU" sz="1000" dirty="0" smtClean="0"/>
              <a:t>) </a:t>
            </a:r>
            <a:endParaRPr lang="ru-RU" sz="1000" dirty="0"/>
          </a:p>
          <a:p>
            <a:pPr algn="ctr"/>
            <a:endParaRPr lang="ru-RU" sz="12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DC9B00-D307-4F17-8F4D-6899590D963F}"/>
              </a:ext>
            </a:extLst>
          </p:cNvPr>
          <p:cNvSpPr txBox="1"/>
          <p:nvPr/>
        </p:nvSpPr>
        <p:spPr>
          <a:xfrm>
            <a:off x="4055072" y="3898684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Daily</a:t>
            </a:r>
            <a:endParaRPr lang="ru-RU" sz="1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10C5BF-DDDA-4B9D-8F50-595CEDB8FA9D}"/>
              </a:ext>
            </a:extLst>
          </p:cNvPr>
          <p:cNvSpPr txBox="1"/>
          <p:nvPr/>
        </p:nvSpPr>
        <p:spPr>
          <a:xfrm>
            <a:off x="4055072" y="4529295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Monday</a:t>
            </a:r>
            <a:r>
              <a:rPr lang="ru-RU" sz="1200" dirty="0" smtClean="0"/>
              <a:t>, </a:t>
            </a:r>
            <a:r>
              <a:rPr lang="en-GB" sz="1200" dirty="0" err="1" smtClean="0"/>
              <a:t>tuesday</a:t>
            </a:r>
            <a:r>
              <a:rPr lang="ru-RU" sz="1200" dirty="0" smtClean="0"/>
              <a:t>,</a:t>
            </a:r>
            <a:r>
              <a:rPr lang="en-GB" sz="1200" dirty="0" smtClean="0"/>
              <a:t> </a:t>
            </a:r>
            <a:r>
              <a:rPr lang="en-GB" sz="1200" dirty="0" err="1" smtClean="0"/>
              <a:t>thursday</a:t>
            </a:r>
            <a:r>
              <a:rPr lang="ru-RU" sz="1200" dirty="0" smtClean="0"/>
              <a:t>, </a:t>
            </a:r>
            <a:r>
              <a:rPr lang="en-GB" sz="1200" dirty="0" err="1" smtClean="0"/>
              <a:t>friday</a:t>
            </a:r>
            <a:r>
              <a:rPr lang="ru-RU" sz="1200" dirty="0" smtClean="0"/>
              <a:t>, </a:t>
            </a:r>
            <a:r>
              <a:rPr lang="en-GB" sz="1200" dirty="0" err="1" smtClean="0"/>
              <a:t>saturday</a:t>
            </a:r>
            <a:endParaRPr lang="ru-RU" sz="12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469A32-9BCE-4CB7-BDA4-EB7B129C1FA1}"/>
              </a:ext>
            </a:extLst>
          </p:cNvPr>
          <p:cNvSpPr txBox="1"/>
          <p:nvPr/>
        </p:nvSpPr>
        <p:spPr>
          <a:xfrm>
            <a:off x="4055072" y="5122683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Daily</a:t>
            </a:r>
            <a:endParaRPr lang="ru-RU" sz="1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08AF0CC-3F51-4142-A044-122A386004C3}"/>
              </a:ext>
            </a:extLst>
          </p:cNvPr>
          <p:cNvSpPr txBox="1"/>
          <p:nvPr/>
        </p:nvSpPr>
        <p:spPr>
          <a:xfrm>
            <a:off x="6007782" y="3278669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14:40</a:t>
            </a:r>
          </a:p>
          <a:p>
            <a:pPr algn="ctr"/>
            <a:r>
              <a:rPr lang="ru-RU" sz="1200" dirty="0" smtClean="0"/>
              <a:t>(28:05, </a:t>
            </a:r>
            <a:r>
              <a:rPr lang="en-GB" sz="1200" dirty="0" smtClean="0"/>
              <a:t>day in Tashkent</a:t>
            </a:r>
            <a:r>
              <a:rPr lang="ru-RU" sz="1200" dirty="0" smtClean="0"/>
              <a:t>)</a:t>
            </a:r>
            <a:endParaRPr lang="ru-RU" sz="12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C2128B-5AEB-443B-BC94-DFC4F673CAA4}"/>
              </a:ext>
            </a:extLst>
          </p:cNvPr>
          <p:cNvSpPr txBox="1"/>
          <p:nvPr/>
        </p:nvSpPr>
        <p:spPr>
          <a:xfrm>
            <a:off x="6007782" y="3898684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17</a:t>
            </a:r>
            <a:r>
              <a:rPr lang="ru-RU" sz="1200" dirty="0" smtClean="0"/>
              <a:t>:45</a:t>
            </a:r>
            <a:endParaRPr lang="ru-RU" sz="12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8C40951-DF25-488D-9DEB-2FE54A2FE7E7}"/>
              </a:ext>
            </a:extLst>
          </p:cNvPr>
          <p:cNvSpPr txBox="1"/>
          <p:nvPr/>
        </p:nvSpPr>
        <p:spPr>
          <a:xfrm>
            <a:off x="6007782" y="4529295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14:40</a:t>
            </a:r>
            <a:endParaRPr lang="ru-RU" sz="12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0E927F7-AFD0-4BD8-869B-EEF1E004E874}"/>
              </a:ext>
            </a:extLst>
          </p:cNvPr>
          <p:cNvSpPr txBox="1"/>
          <p:nvPr/>
        </p:nvSpPr>
        <p:spPr>
          <a:xfrm>
            <a:off x="6007782" y="5122683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16</a:t>
            </a:r>
            <a:r>
              <a:rPr lang="ru-RU" sz="1200" dirty="0" smtClean="0"/>
              <a:t>:55</a:t>
            </a:r>
            <a:endParaRPr lang="ru-RU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72566EE-91D8-4D38-976C-2590FA8B5704}"/>
              </a:ext>
            </a:extLst>
          </p:cNvPr>
          <p:cNvSpPr txBox="1"/>
          <p:nvPr/>
        </p:nvSpPr>
        <p:spPr>
          <a:xfrm>
            <a:off x="7925360" y="3283240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23:00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5C47BFC-6FBC-4AA6-9443-460652D02C23}"/>
              </a:ext>
            </a:extLst>
          </p:cNvPr>
          <p:cNvSpPr txBox="1"/>
          <p:nvPr/>
        </p:nvSpPr>
        <p:spPr>
          <a:xfrm>
            <a:off x="7913033" y="3932283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</a:t>
            </a:r>
            <a:r>
              <a:rPr lang="ru-RU" sz="1200" dirty="0" smtClean="0"/>
              <a:t>1</a:t>
            </a:r>
            <a:r>
              <a:rPr lang="en-US" sz="1200" dirty="0" smtClean="0"/>
              <a:t>:55</a:t>
            </a:r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000CE2E-29F5-45E6-AB83-ABDE23F89BF1}"/>
              </a:ext>
            </a:extLst>
          </p:cNvPr>
          <p:cNvSpPr txBox="1"/>
          <p:nvPr/>
        </p:nvSpPr>
        <p:spPr>
          <a:xfrm>
            <a:off x="7917875" y="4546579"/>
            <a:ext cx="1864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20:15</a:t>
            </a:r>
          </a:p>
          <a:p>
            <a:pPr algn="ctr"/>
            <a:endParaRPr lang="ru-RU" sz="1200" dirty="0" smtClean="0"/>
          </a:p>
          <a:p>
            <a:pPr algn="ctr"/>
            <a:endParaRPr lang="ru-RU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FC2125-1E62-4510-86B2-F5ED6C5AB0B0}"/>
              </a:ext>
            </a:extLst>
          </p:cNvPr>
          <p:cNvSpPr txBox="1"/>
          <p:nvPr/>
        </p:nvSpPr>
        <p:spPr>
          <a:xfrm>
            <a:off x="7913033" y="5154749"/>
            <a:ext cx="1864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18:05</a:t>
            </a:r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942D3D6-2FC0-47B0-AAA9-B897524F7AB6}"/>
              </a:ext>
            </a:extLst>
          </p:cNvPr>
          <p:cNvSpPr txBox="1"/>
          <p:nvPr/>
        </p:nvSpPr>
        <p:spPr>
          <a:xfrm>
            <a:off x="9831980" y="3278669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08:25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49174EF-4DA8-488E-8CA8-EE083FDE18D5}"/>
              </a:ext>
            </a:extLst>
          </p:cNvPr>
          <p:cNvSpPr txBox="1"/>
          <p:nvPr/>
        </p:nvSpPr>
        <p:spPr>
          <a:xfrm>
            <a:off x="9831980" y="3898684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11</a:t>
            </a:r>
            <a:r>
              <a:rPr lang="en-US" sz="1200" dirty="0" smtClean="0"/>
              <a:t>:</a:t>
            </a:r>
            <a:r>
              <a:rPr lang="ru-RU" sz="1200" dirty="0" smtClean="0"/>
              <a:t>40</a:t>
            </a:r>
            <a:endParaRPr lang="ru-RU" sz="1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0DFDCC2-4529-4A4E-A24A-1245CEE1B95A}"/>
              </a:ext>
            </a:extLst>
          </p:cNvPr>
          <p:cNvSpPr txBox="1"/>
          <p:nvPr/>
        </p:nvSpPr>
        <p:spPr>
          <a:xfrm>
            <a:off x="9831980" y="4529295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16:55</a:t>
            </a:r>
            <a:endParaRPr lang="ru-RU" sz="12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0F709C2-7CE0-4B04-97E8-3C96956057D5}"/>
              </a:ext>
            </a:extLst>
          </p:cNvPr>
          <p:cNvSpPr txBox="1"/>
          <p:nvPr/>
        </p:nvSpPr>
        <p:spPr>
          <a:xfrm>
            <a:off x="9831980" y="5122683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17:00</a:t>
            </a:r>
            <a:endParaRPr lang="en-US" sz="1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FC5CC8-A451-49AA-8B1E-0B55BFD181BC}"/>
              </a:ext>
            </a:extLst>
          </p:cNvPr>
          <p:cNvSpPr txBox="1"/>
          <p:nvPr/>
        </p:nvSpPr>
        <p:spPr>
          <a:xfrm>
            <a:off x="2572709" y="3217113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HY 604</a:t>
            </a:r>
          </a:p>
          <a:p>
            <a:pPr algn="ctr"/>
            <a:r>
              <a:rPr lang="en-GB" sz="1000" dirty="0"/>
              <a:t>HY 511</a:t>
            </a:r>
            <a:endParaRPr lang="ru-RU" sz="10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F5303AB-10D8-4817-9309-69BA409C1A97}"/>
              </a:ext>
            </a:extLst>
          </p:cNvPr>
          <p:cNvSpPr txBox="1"/>
          <p:nvPr/>
        </p:nvSpPr>
        <p:spPr>
          <a:xfrm>
            <a:off x="2572709" y="3844928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EY66</a:t>
            </a:r>
          </a:p>
          <a:p>
            <a:pPr algn="ctr"/>
            <a:r>
              <a:rPr lang="en-US" sz="1000" dirty="0" smtClean="0"/>
              <a:t>EY856</a:t>
            </a:r>
            <a:endParaRPr lang="ru-RU" sz="10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D503FBB-17FD-4118-A442-5C1F667D56B4}"/>
              </a:ext>
            </a:extLst>
          </p:cNvPr>
          <p:cNvSpPr txBox="1"/>
          <p:nvPr/>
        </p:nvSpPr>
        <p:spPr>
          <a:xfrm>
            <a:off x="2572709" y="4457784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QR 0338</a:t>
            </a:r>
          </a:p>
          <a:p>
            <a:pPr algn="ctr"/>
            <a:r>
              <a:rPr lang="en-US" sz="1000" dirty="0" smtClean="0"/>
              <a:t>QR 0858</a:t>
            </a:r>
            <a:endParaRPr lang="ru-RU" sz="10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147B4E5-FEA2-462B-84C3-49AE0211F2C5}"/>
              </a:ext>
            </a:extLst>
          </p:cNvPr>
          <p:cNvSpPr txBox="1"/>
          <p:nvPr/>
        </p:nvSpPr>
        <p:spPr>
          <a:xfrm>
            <a:off x="2572709" y="5077805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EK 134</a:t>
            </a:r>
          </a:p>
          <a:p>
            <a:pPr algn="ctr"/>
            <a:r>
              <a:rPr lang="en-US" sz="1000" dirty="0" smtClean="0"/>
              <a:t>EK 322</a:t>
            </a:r>
            <a:endParaRPr lang="ru-RU" sz="10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157698C-C6C3-4FD3-A74A-B66EB23530AD}"/>
              </a:ext>
            </a:extLst>
          </p:cNvPr>
          <p:cNvSpPr txBox="1"/>
          <p:nvPr/>
        </p:nvSpPr>
        <p:spPr>
          <a:xfrm>
            <a:off x="559747" y="5735808"/>
            <a:ext cx="869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CD0DCC6-1DC9-42E0-BB35-87174B49A4C5}"/>
              </a:ext>
            </a:extLst>
          </p:cNvPr>
          <p:cNvSpPr txBox="1"/>
          <p:nvPr/>
        </p:nvSpPr>
        <p:spPr>
          <a:xfrm>
            <a:off x="584964" y="2695808"/>
            <a:ext cx="1864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Air company</a:t>
            </a:r>
            <a:endParaRPr lang="ru-RU" sz="1000" spc="3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3777E38-933F-4CCF-9FDB-D99C402A7F6A}"/>
              </a:ext>
            </a:extLst>
          </p:cNvPr>
          <p:cNvSpPr txBox="1"/>
          <p:nvPr/>
        </p:nvSpPr>
        <p:spPr>
          <a:xfrm>
            <a:off x="2640279" y="2701989"/>
            <a:ext cx="1430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Flight number</a:t>
            </a:r>
            <a:endParaRPr lang="ru-RU" sz="1000" spc="3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BB20A3F-0B4F-4E14-A220-2F683F645EA8}"/>
              </a:ext>
            </a:extLst>
          </p:cNvPr>
          <p:cNvSpPr txBox="1"/>
          <p:nvPr/>
        </p:nvSpPr>
        <p:spPr>
          <a:xfrm>
            <a:off x="5998758" y="2695808"/>
            <a:ext cx="18733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Time in flight</a:t>
            </a:r>
            <a:endParaRPr lang="ru-RU" sz="1000" spc="3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9D21212-9304-4D2D-B684-07B5EF459A78}"/>
              </a:ext>
            </a:extLst>
          </p:cNvPr>
          <p:cNvSpPr txBox="1"/>
          <p:nvPr/>
        </p:nvSpPr>
        <p:spPr>
          <a:xfrm>
            <a:off x="7925360" y="2701989"/>
            <a:ext cx="187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/>
              <a:t>Departure </a:t>
            </a:r>
            <a:r>
              <a:rPr lang="en-GB" sz="1000" spc="300" dirty="0" smtClean="0"/>
              <a:t>from Moscow</a:t>
            </a:r>
            <a:endParaRPr lang="ru-RU" sz="1000" spc="3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20ADF72-4B44-46A7-BE0D-FAA17C7FF13C}"/>
              </a:ext>
            </a:extLst>
          </p:cNvPr>
          <p:cNvSpPr txBox="1"/>
          <p:nvPr/>
        </p:nvSpPr>
        <p:spPr>
          <a:xfrm>
            <a:off x="9850910" y="2618863"/>
            <a:ext cx="187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Arrival time to</a:t>
            </a:r>
            <a:endParaRPr lang="ru-RU" sz="1000" spc="300" dirty="0"/>
          </a:p>
          <a:p>
            <a:pPr algn="ctr"/>
            <a:r>
              <a:rPr lang="en-GB" sz="1000" dirty="0" smtClean="0"/>
              <a:t>Incheon</a:t>
            </a:r>
            <a:endParaRPr lang="ru-RU" sz="10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5FA9A1E-59B8-4E04-87AF-F0C7FC63F57E}"/>
              </a:ext>
            </a:extLst>
          </p:cNvPr>
          <p:cNvSpPr txBox="1"/>
          <p:nvPr/>
        </p:nvSpPr>
        <p:spPr>
          <a:xfrm rot="16200000">
            <a:off x="-1940164" y="2070639"/>
            <a:ext cx="4208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spc="300" dirty="0">
                <a:solidFill>
                  <a:schemeClr val="bg1"/>
                </a:solidFill>
              </a:rPr>
              <a:t>KOREA TOURISM ORGANIZATION</a:t>
            </a:r>
            <a:endParaRPr lang="ru-RU" sz="800" spc="300" dirty="0">
              <a:solidFill>
                <a:schemeClr val="bg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5D2A63A-5CAF-4260-B0A6-FDE287074F53}"/>
              </a:ext>
            </a:extLst>
          </p:cNvPr>
          <p:cNvSpPr txBox="1"/>
          <p:nvPr/>
        </p:nvSpPr>
        <p:spPr>
          <a:xfrm>
            <a:off x="10197738" y="159417"/>
            <a:ext cx="1931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spc="300" dirty="0">
                <a:solidFill>
                  <a:schemeClr val="bg1"/>
                </a:solidFill>
              </a:rPr>
              <a:t>О ТУРИЗМЕ В КОРЕЕ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222" y="3147892"/>
            <a:ext cx="733527" cy="562053"/>
          </a:xfrm>
          <a:prstGeom prst="rect">
            <a:avLst/>
          </a:prstGeom>
        </p:spPr>
      </p:pic>
      <p:pic>
        <p:nvPicPr>
          <p:cNvPr id="73" name="Рисунок 7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517" y="3868092"/>
            <a:ext cx="752580" cy="352474"/>
          </a:xfrm>
          <a:prstGeom prst="rect">
            <a:avLst/>
          </a:prstGeom>
        </p:spPr>
      </p:pic>
      <p:pic>
        <p:nvPicPr>
          <p:cNvPr id="75" name="Рисунок 7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754" y="4519707"/>
            <a:ext cx="762106" cy="276264"/>
          </a:xfrm>
          <a:prstGeom prst="rect">
            <a:avLst/>
          </a:prstGeom>
        </p:spPr>
      </p:pic>
      <p:pic>
        <p:nvPicPr>
          <p:cNvPr id="76" name="Рисунок 7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480" y="5020649"/>
            <a:ext cx="762106" cy="514422"/>
          </a:xfrm>
          <a:prstGeom prst="rect">
            <a:avLst/>
          </a:prstGeom>
        </p:spPr>
      </p:pic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2DF86DD6-112B-4A4E-86FB-2B72033E4B75}"/>
              </a:ext>
            </a:extLst>
          </p:cNvPr>
          <p:cNvSpPr/>
          <p:nvPr/>
        </p:nvSpPr>
        <p:spPr>
          <a:xfrm>
            <a:off x="432463" y="5614037"/>
            <a:ext cx="2178996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AC6224EC-8613-43EA-BD2E-6106C899DF53}"/>
              </a:ext>
            </a:extLst>
          </p:cNvPr>
          <p:cNvSpPr/>
          <p:nvPr/>
        </p:nvSpPr>
        <p:spPr>
          <a:xfrm>
            <a:off x="2630915" y="5614037"/>
            <a:ext cx="141051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CC0633EE-423D-4245-B572-D24086C30051}"/>
              </a:ext>
            </a:extLst>
          </p:cNvPr>
          <p:cNvSpPr/>
          <p:nvPr/>
        </p:nvSpPr>
        <p:spPr>
          <a:xfrm>
            <a:off x="4060881" y="5614037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C54704B0-88D7-446C-9BE0-58827B502D44}"/>
              </a:ext>
            </a:extLst>
          </p:cNvPr>
          <p:cNvSpPr/>
          <p:nvPr/>
        </p:nvSpPr>
        <p:spPr>
          <a:xfrm>
            <a:off x="5986957" y="5614037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273F6EAA-81FE-4B11-9029-7CC05A25C418}"/>
              </a:ext>
            </a:extLst>
          </p:cNvPr>
          <p:cNvSpPr/>
          <p:nvPr/>
        </p:nvSpPr>
        <p:spPr>
          <a:xfrm>
            <a:off x="7913033" y="5614037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502A2D4B-7E99-4BB0-8F2E-2B68D4EB2910}"/>
              </a:ext>
            </a:extLst>
          </p:cNvPr>
          <p:cNvSpPr/>
          <p:nvPr/>
        </p:nvSpPr>
        <p:spPr>
          <a:xfrm>
            <a:off x="9839109" y="5614037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4DC9B00-D307-4F17-8F4D-6899590D963F}"/>
              </a:ext>
            </a:extLst>
          </p:cNvPr>
          <p:cNvSpPr txBox="1"/>
          <p:nvPr/>
        </p:nvSpPr>
        <p:spPr>
          <a:xfrm>
            <a:off x="4074681" y="5773412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Daily</a:t>
            </a:r>
            <a:endParaRPr lang="ru-RU" sz="12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0E927F7-AFD0-4BD8-869B-EEF1E004E874}"/>
              </a:ext>
            </a:extLst>
          </p:cNvPr>
          <p:cNvSpPr txBox="1"/>
          <p:nvPr/>
        </p:nvSpPr>
        <p:spPr>
          <a:xfrm>
            <a:off x="6007782" y="5777950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20</a:t>
            </a:r>
            <a:r>
              <a:rPr lang="ru-RU" sz="1200" dirty="0" smtClean="0"/>
              <a:t>:</a:t>
            </a:r>
            <a:r>
              <a:rPr lang="en-GB" sz="1200" dirty="0" smtClean="0"/>
              <a:t>2</a:t>
            </a:r>
            <a:r>
              <a:rPr lang="ru-RU" sz="1200" dirty="0" smtClean="0"/>
              <a:t>5</a:t>
            </a:r>
            <a:endParaRPr lang="ru-RU" sz="12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2FC2125-1E62-4510-86B2-F5ED6C5AB0B0}"/>
              </a:ext>
            </a:extLst>
          </p:cNvPr>
          <p:cNvSpPr txBox="1"/>
          <p:nvPr/>
        </p:nvSpPr>
        <p:spPr>
          <a:xfrm>
            <a:off x="7943849" y="5778730"/>
            <a:ext cx="1864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</a:t>
            </a:r>
            <a:r>
              <a:rPr lang="en-GB" sz="1200" dirty="0" smtClean="0"/>
              <a:t>5</a:t>
            </a:r>
            <a:r>
              <a:rPr lang="ru-RU" sz="1200" dirty="0" smtClean="0"/>
              <a:t>:</a:t>
            </a:r>
            <a:r>
              <a:rPr lang="en-GB" sz="1200" dirty="0" smtClean="0"/>
              <a:t>4</a:t>
            </a:r>
            <a:r>
              <a:rPr lang="ru-RU" sz="1200" dirty="0" smtClean="0"/>
              <a:t>5</a:t>
            </a:r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0F709C2-7CE0-4B04-97E8-3C96956057D5}"/>
              </a:ext>
            </a:extLst>
          </p:cNvPr>
          <p:cNvSpPr txBox="1"/>
          <p:nvPr/>
        </p:nvSpPr>
        <p:spPr>
          <a:xfrm>
            <a:off x="9828691" y="5766400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</a:t>
            </a:r>
            <a:r>
              <a:rPr lang="en-GB" sz="1200" dirty="0" smtClean="0"/>
              <a:t>8</a:t>
            </a:r>
            <a:r>
              <a:rPr lang="ru-RU" sz="1200" dirty="0" smtClean="0"/>
              <a:t>:</a:t>
            </a:r>
            <a:r>
              <a:rPr lang="en-GB" sz="1200" dirty="0" smtClean="0"/>
              <a:t>1</a:t>
            </a:r>
            <a:r>
              <a:rPr lang="ru-RU" sz="1200" dirty="0" smtClean="0"/>
              <a:t>0</a:t>
            </a:r>
            <a:endParaRPr lang="en-US" sz="12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147B4E5-FEA2-462B-84C3-49AE0211F2C5}"/>
              </a:ext>
            </a:extLst>
          </p:cNvPr>
          <p:cNvSpPr txBox="1"/>
          <p:nvPr/>
        </p:nvSpPr>
        <p:spPr>
          <a:xfrm>
            <a:off x="2559473" y="5713606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Т</a:t>
            </a:r>
            <a:r>
              <a:rPr lang="en-US" sz="1000" dirty="0" smtClean="0"/>
              <a:t>K </a:t>
            </a:r>
            <a:r>
              <a:rPr lang="ru-RU" sz="1000" dirty="0" smtClean="0"/>
              <a:t>418</a:t>
            </a:r>
            <a:endParaRPr lang="en-US" sz="1000" dirty="0" smtClean="0"/>
          </a:p>
          <a:p>
            <a:pPr algn="ctr"/>
            <a:r>
              <a:rPr lang="ru-RU" sz="1000" dirty="0"/>
              <a:t>Т</a:t>
            </a:r>
            <a:r>
              <a:rPr lang="en-US" sz="1000" dirty="0" smtClean="0"/>
              <a:t>K </a:t>
            </a:r>
            <a:r>
              <a:rPr lang="ru-RU" sz="1000" dirty="0" smtClean="0"/>
              <a:t>90</a:t>
            </a:r>
            <a:endParaRPr lang="ru-RU" sz="10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F1441DA-7BD7-4667-BAF9-1DBD9B5420AC}"/>
              </a:ext>
            </a:extLst>
          </p:cNvPr>
          <p:cNvSpPr txBox="1"/>
          <p:nvPr/>
        </p:nvSpPr>
        <p:spPr>
          <a:xfrm>
            <a:off x="467795" y="5766400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Turkish Airlines</a:t>
            </a:r>
            <a:endParaRPr lang="ru-RU" sz="1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235" y="5659271"/>
            <a:ext cx="479500" cy="479500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0F1441DA-7BD7-4667-BAF9-1DBD9B5420AC}"/>
              </a:ext>
            </a:extLst>
          </p:cNvPr>
          <p:cNvSpPr txBox="1"/>
          <p:nvPr/>
        </p:nvSpPr>
        <p:spPr>
          <a:xfrm>
            <a:off x="610547" y="5275083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27621" y="5614037"/>
            <a:ext cx="11313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Минус 76"/>
          <p:cNvSpPr/>
          <p:nvPr/>
        </p:nvSpPr>
        <p:spPr>
          <a:xfrm>
            <a:off x="568281" y="5531940"/>
            <a:ext cx="12866358" cy="135268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Минус 77"/>
          <p:cNvSpPr/>
          <p:nvPr/>
        </p:nvSpPr>
        <p:spPr>
          <a:xfrm>
            <a:off x="-1091454" y="5527170"/>
            <a:ext cx="11483960" cy="146574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Минус 79"/>
          <p:cNvSpPr/>
          <p:nvPr/>
        </p:nvSpPr>
        <p:spPr>
          <a:xfrm>
            <a:off x="2591021" y="4431018"/>
            <a:ext cx="45719" cy="2862254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Минус 99"/>
          <p:cNvSpPr/>
          <p:nvPr/>
        </p:nvSpPr>
        <p:spPr>
          <a:xfrm>
            <a:off x="4028458" y="4580872"/>
            <a:ext cx="45719" cy="2627534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Минус 100"/>
          <p:cNvSpPr/>
          <p:nvPr/>
        </p:nvSpPr>
        <p:spPr>
          <a:xfrm>
            <a:off x="5942906" y="4434388"/>
            <a:ext cx="45719" cy="2862254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Минус 101"/>
          <p:cNvSpPr/>
          <p:nvPr/>
        </p:nvSpPr>
        <p:spPr>
          <a:xfrm>
            <a:off x="7878674" y="4431018"/>
            <a:ext cx="45719" cy="2862254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Минус 102"/>
          <p:cNvSpPr/>
          <p:nvPr/>
        </p:nvSpPr>
        <p:spPr>
          <a:xfrm>
            <a:off x="9811839" y="4434388"/>
            <a:ext cx="45719" cy="2862254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타원 2">
            <a:extLst>
              <a:ext uri="{FF2B5EF4-FFF2-40B4-BE49-F238E27FC236}">
                <a16:creationId xmlns:a16="http://schemas.microsoft.com/office/drawing/2014/main" id="{DE5C7279-15A9-4ACD-AD74-19A12C7DCF04}"/>
              </a:ext>
            </a:extLst>
          </p:cNvPr>
          <p:cNvSpPr/>
          <p:nvPr/>
        </p:nvSpPr>
        <p:spPr>
          <a:xfrm>
            <a:off x="434030" y="593387"/>
            <a:ext cx="324000" cy="324000"/>
          </a:xfrm>
          <a:prstGeom prst="ellipse">
            <a:avLst/>
          </a:prstGeom>
          <a:solidFill>
            <a:srgbClr val="B97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120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Gotham Bold" panose="02000803030000020004" pitchFamily="2" charset="0"/>
              </a:rPr>
              <a:t>0</a:t>
            </a:r>
            <a:r>
              <a:rPr lang="ru-RU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Gotham Bold" panose="02000803030000020004" pitchFamily="2" charset="0"/>
              </a:rPr>
              <a:t>5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Gotham Bold" panose="02000803030000020004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3074FDB-CDCE-47A0-A324-9CE94E6072C7}"/>
              </a:ext>
            </a:extLst>
          </p:cNvPr>
          <p:cNvSpPr txBox="1"/>
          <p:nvPr/>
        </p:nvSpPr>
        <p:spPr>
          <a:xfrm>
            <a:off x="4294068" y="2695808"/>
            <a:ext cx="1430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Day</a:t>
            </a:r>
            <a:endParaRPr lang="ru-RU" sz="1000" spc="300" dirty="0"/>
          </a:p>
        </p:txBody>
      </p:sp>
    </p:spTree>
    <p:extLst>
      <p:ext uri="{BB962C8B-B14F-4D97-AF65-F5344CB8AC3E}">
        <p14:creationId xmlns:p14="http://schemas.microsoft.com/office/powerpoint/2010/main" val="304634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небо, внешний, природ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F8EFF176-87A2-44E1-A571-DF27A44E4CD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87" b="7987"/>
          <a:stretch>
            <a:fillRect/>
          </a:stretch>
        </p:blipFill>
        <p:spPr>
          <a:xfrm>
            <a:off x="-39688" y="0"/>
            <a:ext cx="12261851" cy="6858000"/>
          </a:xfrm>
        </p:spPr>
      </p:pic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7F41C045-298F-4935-8EA2-DA8ADEAD0990}"/>
              </a:ext>
            </a:extLst>
          </p:cNvPr>
          <p:cNvSpPr/>
          <p:nvPr/>
        </p:nvSpPr>
        <p:spPr>
          <a:xfrm>
            <a:off x="427621" y="2513113"/>
            <a:ext cx="11313266" cy="3272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A3D582F-6E25-4F28-9B91-4F39072E1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913" y="593387"/>
            <a:ext cx="9756982" cy="121171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Flights program from </a:t>
            </a:r>
            <a:r>
              <a:rPr lang="en-GB" dirty="0" smtClean="0">
                <a:solidFill>
                  <a:schemeClr val="bg1"/>
                </a:solidFill>
              </a:rPr>
              <a:t>Saint P.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CAD9A01-7D08-4BEF-AAAE-004A8D55B6F1}"/>
              </a:ext>
            </a:extLst>
          </p:cNvPr>
          <p:cNvSpPr/>
          <p:nvPr/>
        </p:nvSpPr>
        <p:spPr>
          <a:xfrm>
            <a:off x="427621" y="2513113"/>
            <a:ext cx="2178996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2E87D2C-B13B-440F-BD71-2F43BE6D45B4}"/>
              </a:ext>
            </a:extLst>
          </p:cNvPr>
          <p:cNvSpPr/>
          <p:nvPr/>
        </p:nvSpPr>
        <p:spPr>
          <a:xfrm>
            <a:off x="2626073" y="2513113"/>
            <a:ext cx="141051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41C1AE7-0469-4C23-8896-1C05D45F9C0D}"/>
              </a:ext>
            </a:extLst>
          </p:cNvPr>
          <p:cNvSpPr/>
          <p:nvPr/>
        </p:nvSpPr>
        <p:spPr>
          <a:xfrm>
            <a:off x="4056039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0BDE419-63E1-4D8E-B513-641CFBD3633E}"/>
              </a:ext>
            </a:extLst>
          </p:cNvPr>
          <p:cNvSpPr/>
          <p:nvPr/>
        </p:nvSpPr>
        <p:spPr>
          <a:xfrm>
            <a:off x="5982115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ED558B2-BE62-4927-B221-CDDB452533C4}"/>
              </a:ext>
            </a:extLst>
          </p:cNvPr>
          <p:cNvSpPr/>
          <p:nvPr/>
        </p:nvSpPr>
        <p:spPr>
          <a:xfrm>
            <a:off x="7908191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A8DE015-95CA-49D5-909E-66323054D4D5}"/>
              </a:ext>
            </a:extLst>
          </p:cNvPr>
          <p:cNvSpPr/>
          <p:nvPr/>
        </p:nvSpPr>
        <p:spPr>
          <a:xfrm>
            <a:off x="9834267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0140EB2-55DA-427B-94D5-340595B7A668}"/>
              </a:ext>
            </a:extLst>
          </p:cNvPr>
          <p:cNvSpPr/>
          <p:nvPr/>
        </p:nvSpPr>
        <p:spPr>
          <a:xfrm>
            <a:off x="427621" y="3125957"/>
            <a:ext cx="2178996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E3496A6-127F-47F4-9275-B93D6EF70F46}"/>
              </a:ext>
            </a:extLst>
          </p:cNvPr>
          <p:cNvSpPr/>
          <p:nvPr/>
        </p:nvSpPr>
        <p:spPr>
          <a:xfrm>
            <a:off x="2626073" y="3125957"/>
            <a:ext cx="141051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544C320-4B5A-4B16-9288-E34BF6A3A8F8}"/>
              </a:ext>
            </a:extLst>
          </p:cNvPr>
          <p:cNvSpPr/>
          <p:nvPr/>
        </p:nvSpPr>
        <p:spPr>
          <a:xfrm>
            <a:off x="4056039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FE1356A-5924-42AC-971D-2EB4F244367C}"/>
              </a:ext>
            </a:extLst>
          </p:cNvPr>
          <p:cNvSpPr/>
          <p:nvPr/>
        </p:nvSpPr>
        <p:spPr>
          <a:xfrm>
            <a:off x="5982115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47567A2-1932-498C-99A5-65A1F1B16EE5}"/>
              </a:ext>
            </a:extLst>
          </p:cNvPr>
          <p:cNvSpPr/>
          <p:nvPr/>
        </p:nvSpPr>
        <p:spPr>
          <a:xfrm>
            <a:off x="7908191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8918DB0-F50E-4BBB-9DAF-0A9C84D8235F}"/>
              </a:ext>
            </a:extLst>
          </p:cNvPr>
          <p:cNvSpPr/>
          <p:nvPr/>
        </p:nvSpPr>
        <p:spPr>
          <a:xfrm>
            <a:off x="9834267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60F6FC7E-2E5C-4052-AC2B-C109FD9425A5}"/>
              </a:ext>
            </a:extLst>
          </p:cNvPr>
          <p:cNvSpPr/>
          <p:nvPr/>
        </p:nvSpPr>
        <p:spPr>
          <a:xfrm>
            <a:off x="427621" y="3748529"/>
            <a:ext cx="2178996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9BB7490E-37DB-4458-8B06-31EAE7E63FD9}"/>
              </a:ext>
            </a:extLst>
          </p:cNvPr>
          <p:cNvSpPr/>
          <p:nvPr/>
        </p:nvSpPr>
        <p:spPr>
          <a:xfrm>
            <a:off x="2626073" y="3748529"/>
            <a:ext cx="141051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1B4AE1D-B2FA-401D-BF04-D8B5C21B3A46}"/>
              </a:ext>
            </a:extLst>
          </p:cNvPr>
          <p:cNvSpPr/>
          <p:nvPr/>
        </p:nvSpPr>
        <p:spPr>
          <a:xfrm>
            <a:off x="4056039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725A2A4A-467C-45A7-A551-88FD9E02E10C}"/>
              </a:ext>
            </a:extLst>
          </p:cNvPr>
          <p:cNvSpPr/>
          <p:nvPr/>
        </p:nvSpPr>
        <p:spPr>
          <a:xfrm>
            <a:off x="5982115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35EFD6A-9BF8-44D7-B94D-3F6EFE0CE742}"/>
              </a:ext>
            </a:extLst>
          </p:cNvPr>
          <p:cNvSpPr/>
          <p:nvPr/>
        </p:nvSpPr>
        <p:spPr>
          <a:xfrm>
            <a:off x="7908191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3FA5C57-E375-49DD-8E68-012757716CDC}"/>
              </a:ext>
            </a:extLst>
          </p:cNvPr>
          <p:cNvSpPr/>
          <p:nvPr/>
        </p:nvSpPr>
        <p:spPr>
          <a:xfrm>
            <a:off x="9834267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49409ADE-3086-47EC-BD91-AB1D266387F1}"/>
              </a:ext>
            </a:extLst>
          </p:cNvPr>
          <p:cNvSpPr/>
          <p:nvPr/>
        </p:nvSpPr>
        <p:spPr>
          <a:xfrm>
            <a:off x="427621" y="4371101"/>
            <a:ext cx="2178996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14120C1-DBA7-4A91-AF0D-E73FC568B771}"/>
              </a:ext>
            </a:extLst>
          </p:cNvPr>
          <p:cNvSpPr/>
          <p:nvPr/>
        </p:nvSpPr>
        <p:spPr>
          <a:xfrm>
            <a:off x="2626073" y="4371101"/>
            <a:ext cx="141051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B65A39F-794B-4C39-8F90-1F8417E19868}"/>
              </a:ext>
            </a:extLst>
          </p:cNvPr>
          <p:cNvSpPr/>
          <p:nvPr/>
        </p:nvSpPr>
        <p:spPr>
          <a:xfrm>
            <a:off x="4056039" y="4371101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B1C0A08-084C-45F0-80E1-089196001D2E}"/>
              </a:ext>
            </a:extLst>
          </p:cNvPr>
          <p:cNvSpPr/>
          <p:nvPr/>
        </p:nvSpPr>
        <p:spPr>
          <a:xfrm>
            <a:off x="5982115" y="4371101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9481BCA3-93F4-408C-8789-5D22F40CB048}"/>
              </a:ext>
            </a:extLst>
          </p:cNvPr>
          <p:cNvSpPr/>
          <p:nvPr/>
        </p:nvSpPr>
        <p:spPr>
          <a:xfrm>
            <a:off x="7908191" y="4371101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855CD781-E7EE-4379-A060-A3609E8AACDF}"/>
              </a:ext>
            </a:extLst>
          </p:cNvPr>
          <p:cNvSpPr/>
          <p:nvPr/>
        </p:nvSpPr>
        <p:spPr>
          <a:xfrm>
            <a:off x="9834267" y="4371101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7A6635E-9AC8-42E6-844E-6F693A0E09A6}"/>
              </a:ext>
            </a:extLst>
          </p:cNvPr>
          <p:cNvSpPr txBox="1"/>
          <p:nvPr/>
        </p:nvSpPr>
        <p:spPr>
          <a:xfrm>
            <a:off x="467795" y="3198167"/>
            <a:ext cx="1864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Uzbekistan </a:t>
            </a:r>
            <a:endParaRPr lang="en-GB" sz="1200" dirty="0" smtClean="0"/>
          </a:p>
          <a:p>
            <a:r>
              <a:rPr lang="en-GB" sz="1200" dirty="0" smtClean="0"/>
              <a:t>Airways</a:t>
            </a:r>
            <a:r>
              <a:rPr lang="ru-RU" sz="1200" dirty="0" smtClean="0"/>
              <a:t> с 14.07</a:t>
            </a:r>
            <a:r>
              <a:rPr lang="ru-RU" sz="1200" dirty="0"/>
              <a:t>	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70B593D-47C4-43C5-89FD-9E2ADDB8CFC6}"/>
              </a:ext>
            </a:extLst>
          </p:cNvPr>
          <p:cNvSpPr txBox="1"/>
          <p:nvPr/>
        </p:nvSpPr>
        <p:spPr>
          <a:xfrm>
            <a:off x="477304" y="3849268"/>
            <a:ext cx="1864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Turkish </a:t>
            </a:r>
            <a:r>
              <a:rPr lang="en-US" sz="1200" dirty="0" smtClean="0"/>
              <a:t>Airlines</a:t>
            </a:r>
          </a:p>
          <a:p>
            <a:r>
              <a:rPr lang="en-US" sz="1200" dirty="0" smtClean="0"/>
              <a:t> c 27.06</a:t>
            </a:r>
            <a:endParaRPr lang="ru-RU" sz="1200" dirty="0"/>
          </a:p>
          <a:p>
            <a:r>
              <a:rPr lang="ru-RU" sz="1200" dirty="0" smtClean="0"/>
              <a:t>	</a:t>
            </a:r>
            <a:endParaRPr lang="ru-RU" sz="12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072E773-8F45-417F-BFFE-FAE5E89E2C7C}"/>
              </a:ext>
            </a:extLst>
          </p:cNvPr>
          <p:cNvSpPr txBox="1"/>
          <p:nvPr/>
        </p:nvSpPr>
        <p:spPr>
          <a:xfrm>
            <a:off x="482409" y="4538011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Emirates</a:t>
            </a:r>
            <a:endParaRPr lang="ru-RU" sz="1200" dirty="0"/>
          </a:p>
          <a:p>
            <a:r>
              <a:rPr lang="ru-RU" sz="1200" dirty="0"/>
              <a:t>	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EA932D-4D15-47BB-916F-3B6B88BFE6BD}"/>
              </a:ext>
            </a:extLst>
          </p:cNvPr>
          <p:cNvSpPr txBox="1"/>
          <p:nvPr/>
        </p:nvSpPr>
        <p:spPr>
          <a:xfrm>
            <a:off x="4055072" y="3278669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Thursday, </a:t>
            </a:r>
            <a:r>
              <a:rPr lang="en-GB" sz="1200" dirty="0" err="1" smtClean="0"/>
              <a:t>sunday</a:t>
            </a:r>
            <a:endParaRPr lang="en-US" sz="1200" dirty="0"/>
          </a:p>
          <a:p>
            <a:pPr algn="ctr"/>
            <a:endParaRPr lang="ru-RU" sz="12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DC9B00-D307-4F17-8F4D-6899590D963F}"/>
              </a:ext>
            </a:extLst>
          </p:cNvPr>
          <p:cNvSpPr txBox="1"/>
          <p:nvPr/>
        </p:nvSpPr>
        <p:spPr>
          <a:xfrm>
            <a:off x="4055072" y="3898684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Daily</a:t>
            </a:r>
            <a:endParaRPr lang="ru-RU" sz="1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10C5BF-DDDA-4B9D-8F50-595CEDB8FA9D}"/>
              </a:ext>
            </a:extLst>
          </p:cNvPr>
          <p:cNvSpPr txBox="1"/>
          <p:nvPr/>
        </p:nvSpPr>
        <p:spPr>
          <a:xfrm>
            <a:off x="4012236" y="4519396"/>
            <a:ext cx="1952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Monday, </a:t>
            </a:r>
            <a:r>
              <a:rPr lang="en-GB" sz="1200" dirty="0" err="1" smtClean="0"/>
              <a:t>wednesday</a:t>
            </a:r>
            <a:r>
              <a:rPr lang="en-GB" sz="1200" dirty="0" smtClean="0"/>
              <a:t>, </a:t>
            </a:r>
            <a:r>
              <a:rPr lang="en-GB" sz="1200" dirty="0" err="1" smtClean="0"/>
              <a:t>friday</a:t>
            </a:r>
            <a:endParaRPr lang="ru-RU" sz="1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08AF0CC-3F51-4142-A044-122A386004C3}"/>
              </a:ext>
            </a:extLst>
          </p:cNvPr>
          <p:cNvSpPr txBox="1"/>
          <p:nvPr/>
        </p:nvSpPr>
        <p:spPr>
          <a:xfrm>
            <a:off x="6007782" y="3278669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13:10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C2128B-5AEB-443B-BC94-DFC4F673CAA4}"/>
              </a:ext>
            </a:extLst>
          </p:cNvPr>
          <p:cNvSpPr txBox="1"/>
          <p:nvPr/>
        </p:nvSpPr>
        <p:spPr>
          <a:xfrm>
            <a:off x="6007782" y="3898684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20</a:t>
            </a:r>
            <a:r>
              <a:rPr lang="ru-RU" sz="1200" dirty="0" smtClean="0"/>
              <a:t>:45</a:t>
            </a:r>
            <a:endParaRPr lang="ru-RU" sz="12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8C40951-DF25-488D-9DEB-2FE54A2FE7E7}"/>
              </a:ext>
            </a:extLst>
          </p:cNvPr>
          <p:cNvSpPr txBox="1"/>
          <p:nvPr/>
        </p:nvSpPr>
        <p:spPr>
          <a:xfrm>
            <a:off x="6007782" y="4529295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18:15</a:t>
            </a:r>
            <a:endParaRPr lang="ru-RU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72566EE-91D8-4D38-976C-2590FA8B5704}"/>
              </a:ext>
            </a:extLst>
          </p:cNvPr>
          <p:cNvSpPr txBox="1"/>
          <p:nvPr/>
        </p:nvSpPr>
        <p:spPr>
          <a:xfrm>
            <a:off x="7934384" y="3282431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13:15</a:t>
            </a:r>
            <a:endParaRPr lang="ru-RU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5C47BFC-6FBC-4AA6-9443-460652D02C23}"/>
              </a:ext>
            </a:extLst>
          </p:cNvPr>
          <p:cNvSpPr txBox="1"/>
          <p:nvPr/>
        </p:nvSpPr>
        <p:spPr>
          <a:xfrm>
            <a:off x="7925360" y="3892988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15:25</a:t>
            </a:r>
            <a:endParaRPr lang="ru-RU" sz="12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000CE2E-29F5-45E6-AB83-ABDE23F89BF1}"/>
              </a:ext>
            </a:extLst>
          </p:cNvPr>
          <p:cNvSpPr txBox="1"/>
          <p:nvPr/>
        </p:nvSpPr>
        <p:spPr>
          <a:xfrm>
            <a:off x="7925360" y="4538010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16:45</a:t>
            </a:r>
          </a:p>
          <a:p>
            <a:pPr algn="ctr"/>
            <a:endParaRPr lang="ru-RU" sz="12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942D3D6-2FC0-47B0-AAA9-B897524F7AB6}"/>
              </a:ext>
            </a:extLst>
          </p:cNvPr>
          <p:cNvSpPr txBox="1"/>
          <p:nvPr/>
        </p:nvSpPr>
        <p:spPr>
          <a:xfrm>
            <a:off x="9831980" y="3278669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08:25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49174EF-4DA8-488E-8CA8-EE083FDE18D5}"/>
              </a:ext>
            </a:extLst>
          </p:cNvPr>
          <p:cNvSpPr txBox="1"/>
          <p:nvPr/>
        </p:nvSpPr>
        <p:spPr>
          <a:xfrm>
            <a:off x="9831980" y="3898684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18</a:t>
            </a:r>
            <a:r>
              <a:rPr lang="en-US" sz="1200" dirty="0" smtClean="0"/>
              <a:t>:</a:t>
            </a:r>
            <a:r>
              <a:rPr lang="ru-RU" sz="1200" dirty="0" smtClean="0"/>
              <a:t>10</a:t>
            </a:r>
            <a:endParaRPr lang="ru-RU" sz="1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0DFDCC2-4529-4A4E-A24A-1245CEE1B95A}"/>
              </a:ext>
            </a:extLst>
          </p:cNvPr>
          <p:cNvSpPr txBox="1"/>
          <p:nvPr/>
        </p:nvSpPr>
        <p:spPr>
          <a:xfrm>
            <a:off x="9831980" y="4529295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17:00</a:t>
            </a:r>
            <a:endParaRPr lang="ru-RU" sz="1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FC5CC8-A451-49AA-8B1E-0B55BFD181BC}"/>
              </a:ext>
            </a:extLst>
          </p:cNvPr>
          <p:cNvSpPr txBox="1"/>
          <p:nvPr/>
        </p:nvSpPr>
        <p:spPr>
          <a:xfrm>
            <a:off x="2554573" y="3193184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HY </a:t>
            </a:r>
            <a:r>
              <a:rPr lang="en-GB" sz="1000" dirty="0" smtClean="0"/>
              <a:t>6</a:t>
            </a:r>
            <a:r>
              <a:rPr lang="ru-RU" sz="1000" dirty="0" smtClean="0"/>
              <a:t>3</a:t>
            </a:r>
            <a:r>
              <a:rPr lang="en-GB" sz="1000" dirty="0" smtClean="0"/>
              <a:t>4</a:t>
            </a:r>
            <a:endParaRPr lang="en-GB" sz="1000" dirty="0"/>
          </a:p>
          <a:p>
            <a:pPr algn="ctr"/>
            <a:r>
              <a:rPr lang="en-GB" sz="1000" dirty="0"/>
              <a:t>HY 511</a:t>
            </a:r>
            <a:endParaRPr lang="ru-RU" sz="10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F5303AB-10D8-4817-9309-69BA409C1A97}"/>
              </a:ext>
            </a:extLst>
          </p:cNvPr>
          <p:cNvSpPr txBox="1"/>
          <p:nvPr/>
        </p:nvSpPr>
        <p:spPr>
          <a:xfrm>
            <a:off x="2572709" y="3844928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ТК402</a:t>
            </a:r>
            <a:endParaRPr lang="en-US" sz="1000" dirty="0" smtClean="0"/>
          </a:p>
          <a:p>
            <a:pPr algn="ctr"/>
            <a:r>
              <a:rPr lang="ru-RU" sz="1000" dirty="0" smtClean="0"/>
              <a:t>ТК90</a:t>
            </a:r>
            <a:endParaRPr lang="ru-RU" sz="10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D503FBB-17FD-4118-A442-5C1F667D56B4}"/>
              </a:ext>
            </a:extLst>
          </p:cNvPr>
          <p:cNvSpPr txBox="1"/>
          <p:nvPr/>
        </p:nvSpPr>
        <p:spPr>
          <a:xfrm>
            <a:off x="2572709" y="4457784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EK 174</a:t>
            </a:r>
          </a:p>
          <a:p>
            <a:pPr algn="ctr"/>
            <a:r>
              <a:rPr lang="en-US" sz="1000" dirty="0" smtClean="0"/>
              <a:t>EK 322</a:t>
            </a:r>
            <a:endParaRPr lang="ru-RU" sz="10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CD0DCC6-1DC9-42E0-BB35-87174B49A4C5}"/>
              </a:ext>
            </a:extLst>
          </p:cNvPr>
          <p:cNvSpPr txBox="1"/>
          <p:nvPr/>
        </p:nvSpPr>
        <p:spPr>
          <a:xfrm>
            <a:off x="584964" y="2695808"/>
            <a:ext cx="1864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/>
              <a:t>Air </a:t>
            </a:r>
            <a:r>
              <a:rPr lang="en-GB" sz="1000" spc="300" dirty="0" smtClean="0"/>
              <a:t>company</a:t>
            </a:r>
            <a:endParaRPr lang="ru-RU" sz="1000" spc="3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3777E38-933F-4CCF-9FDB-D99C402A7F6A}"/>
              </a:ext>
            </a:extLst>
          </p:cNvPr>
          <p:cNvSpPr txBox="1"/>
          <p:nvPr/>
        </p:nvSpPr>
        <p:spPr>
          <a:xfrm>
            <a:off x="2606617" y="2695808"/>
            <a:ext cx="1430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/>
              <a:t>Flight number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9D21212-9304-4D2D-B684-07B5EF459A78}"/>
              </a:ext>
            </a:extLst>
          </p:cNvPr>
          <p:cNvSpPr txBox="1"/>
          <p:nvPr/>
        </p:nvSpPr>
        <p:spPr>
          <a:xfrm>
            <a:off x="7925360" y="2701989"/>
            <a:ext cx="187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/>
              <a:t>Departure </a:t>
            </a:r>
            <a:r>
              <a:rPr lang="en-GB" sz="1000" spc="300" dirty="0" smtClean="0"/>
              <a:t>from Saint P.</a:t>
            </a:r>
            <a:endParaRPr lang="ru-RU" sz="1000" spc="3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5FA9A1E-59B8-4E04-87AF-F0C7FC63F57E}"/>
              </a:ext>
            </a:extLst>
          </p:cNvPr>
          <p:cNvSpPr txBox="1"/>
          <p:nvPr/>
        </p:nvSpPr>
        <p:spPr>
          <a:xfrm rot="16200000">
            <a:off x="-1940164" y="2070639"/>
            <a:ext cx="4208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spc="300" dirty="0">
                <a:solidFill>
                  <a:schemeClr val="bg1"/>
                </a:solidFill>
              </a:rPr>
              <a:t>KOREA TOURISM ORGANIZATION</a:t>
            </a:r>
            <a:endParaRPr lang="ru-RU" sz="800" spc="300" dirty="0">
              <a:solidFill>
                <a:schemeClr val="bg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5D2A63A-5CAF-4260-B0A6-FDE287074F53}"/>
              </a:ext>
            </a:extLst>
          </p:cNvPr>
          <p:cNvSpPr txBox="1"/>
          <p:nvPr/>
        </p:nvSpPr>
        <p:spPr>
          <a:xfrm>
            <a:off x="10197738" y="159417"/>
            <a:ext cx="1931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spc="300" dirty="0">
                <a:solidFill>
                  <a:schemeClr val="bg1"/>
                </a:solidFill>
              </a:rPr>
              <a:t>О ТУРИЗМЕ В КОРЕЕ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222" y="3147892"/>
            <a:ext cx="733527" cy="562053"/>
          </a:xfrm>
          <a:prstGeom prst="rect">
            <a:avLst/>
          </a:prstGeom>
        </p:spPr>
      </p:pic>
      <p:pic>
        <p:nvPicPr>
          <p:cNvPr id="76" name="Рисунок 7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818" y="4413122"/>
            <a:ext cx="762106" cy="51442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6" y="3795482"/>
            <a:ext cx="479500" cy="479500"/>
          </a:xfrm>
          <a:prstGeom prst="rect">
            <a:avLst/>
          </a:prstGeom>
        </p:spPr>
      </p:pic>
      <p:sp>
        <p:nvSpPr>
          <p:cNvPr id="104" name="타원 2">
            <a:extLst>
              <a:ext uri="{FF2B5EF4-FFF2-40B4-BE49-F238E27FC236}">
                <a16:creationId xmlns:a16="http://schemas.microsoft.com/office/drawing/2014/main" id="{DE5C7279-15A9-4ACD-AD74-19A12C7DCF04}"/>
              </a:ext>
            </a:extLst>
          </p:cNvPr>
          <p:cNvSpPr/>
          <p:nvPr/>
        </p:nvSpPr>
        <p:spPr>
          <a:xfrm>
            <a:off x="434030" y="593387"/>
            <a:ext cx="324000" cy="324000"/>
          </a:xfrm>
          <a:prstGeom prst="ellipse">
            <a:avLst/>
          </a:prstGeom>
          <a:solidFill>
            <a:srgbClr val="B97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120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Gotham Bold" panose="02000803030000020004" pitchFamily="2" charset="0"/>
              </a:rPr>
              <a:t>0</a:t>
            </a:r>
            <a:r>
              <a:rPr lang="ru-RU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Gotham Bold" panose="02000803030000020004" pitchFamily="2" charset="0"/>
              </a:rPr>
              <a:t>5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Gotham Bold" panose="0200080303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1283913" y="5049927"/>
            <a:ext cx="8678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</a:t>
            </a:r>
            <a:r>
              <a:rPr lang="en-GB" dirty="0" err="1" smtClean="0"/>
              <a:t>Spb</a:t>
            </a:r>
            <a:r>
              <a:rPr lang="en-GB" dirty="0" smtClean="0"/>
              <a:t> you can get to </a:t>
            </a:r>
            <a:r>
              <a:rPr lang="en-GB" dirty="0" err="1" smtClean="0"/>
              <a:t>Tallin</a:t>
            </a:r>
            <a:r>
              <a:rPr lang="en-GB" dirty="0" smtClean="0"/>
              <a:t> and Helsinki with a bus (08</a:t>
            </a:r>
            <a:r>
              <a:rPr lang="ru-RU" dirty="0" smtClean="0"/>
              <a:t>:45). </a:t>
            </a:r>
            <a:r>
              <a:rPr lang="en-GB" dirty="0" smtClean="0"/>
              <a:t>From there you can take a flight through third counties (under 20 hours flight).</a:t>
            </a:r>
            <a:endParaRPr lang="ru-RU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3074FDB-CDCE-47A0-A324-9CE94E6072C7}"/>
              </a:ext>
            </a:extLst>
          </p:cNvPr>
          <p:cNvSpPr txBox="1"/>
          <p:nvPr/>
        </p:nvSpPr>
        <p:spPr>
          <a:xfrm>
            <a:off x="4294068" y="2695808"/>
            <a:ext cx="1430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Day</a:t>
            </a:r>
            <a:endParaRPr lang="ru-RU" sz="1000" spc="3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BB20A3F-0B4F-4E14-A220-2F683F645EA8}"/>
              </a:ext>
            </a:extLst>
          </p:cNvPr>
          <p:cNvSpPr txBox="1"/>
          <p:nvPr/>
        </p:nvSpPr>
        <p:spPr>
          <a:xfrm>
            <a:off x="5998758" y="2695808"/>
            <a:ext cx="18733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Time in flight</a:t>
            </a:r>
            <a:endParaRPr lang="ru-RU" sz="1000" spc="3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20ADF72-4B44-46A7-BE0D-FAA17C7FF13C}"/>
              </a:ext>
            </a:extLst>
          </p:cNvPr>
          <p:cNvSpPr txBox="1"/>
          <p:nvPr/>
        </p:nvSpPr>
        <p:spPr>
          <a:xfrm>
            <a:off x="9850910" y="2618863"/>
            <a:ext cx="187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Arrival time to</a:t>
            </a:r>
            <a:endParaRPr lang="ru-RU" sz="1000" spc="300" dirty="0"/>
          </a:p>
          <a:p>
            <a:pPr algn="ctr"/>
            <a:r>
              <a:rPr lang="en-GB" sz="1000" dirty="0" smtClean="0"/>
              <a:t>Incheon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97739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небо, внешний, природ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F8EFF176-87A2-44E1-A571-DF27A44E4CD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87" b="7987"/>
          <a:stretch>
            <a:fillRect/>
          </a:stretch>
        </p:blipFill>
        <p:spPr>
          <a:xfrm>
            <a:off x="-39688" y="0"/>
            <a:ext cx="12261851" cy="6858000"/>
          </a:xfrm>
        </p:spPr>
      </p:pic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7F41C045-298F-4935-8EA2-DA8ADEAD0990}"/>
              </a:ext>
            </a:extLst>
          </p:cNvPr>
          <p:cNvSpPr/>
          <p:nvPr/>
        </p:nvSpPr>
        <p:spPr>
          <a:xfrm>
            <a:off x="427621" y="2513114"/>
            <a:ext cx="11313266" cy="1847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A3D582F-6E25-4F28-9B91-4F39072E1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913" y="593387"/>
            <a:ext cx="9756982" cy="121171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Flights program from </a:t>
            </a:r>
            <a:r>
              <a:rPr lang="en-GB" dirty="0" smtClean="0">
                <a:solidFill>
                  <a:schemeClr val="bg1"/>
                </a:solidFill>
              </a:rPr>
              <a:t>Ekaterinburg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CAD9A01-7D08-4BEF-AAAE-004A8D55B6F1}"/>
              </a:ext>
            </a:extLst>
          </p:cNvPr>
          <p:cNvSpPr/>
          <p:nvPr/>
        </p:nvSpPr>
        <p:spPr>
          <a:xfrm>
            <a:off x="427621" y="2513113"/>
            <a:ext cx="2178996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2E87D2C-B13B-440F-BD71-2F43BE6D45B4}"/>
              </a:ext>
            </a:extLst>
          </p:cNvPr>
          <p:cNvSpPr/>
          <p:nvPr/>
        </p:nvSpPr>
        <p:spPr>
          <a:xfrm>
            <a:off x="2626073" y="2513113"/>
            <a:ext cx="141051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41C1AE7-0469-4C23-8896-1C05D45F9C0D}"/>
              </a:ext>
            </a:extLst>
          </p:cNvPr>
          <p:cNvSpPr/>
          <p:nvPr/>
        </p:nvSpPr>
        <p:spPr>
          <a:xfrm>
            <a:off x="4056039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0BDE419-63E1-4D8E-B513-641CFBD3633E}"/>
              </a:ext>
            </a:extLst>
          </p:cNvPr>
          <p:cNvSpPr/>
          <p:nvPr/>
        </p:nvSpPr>
        <p:spPr>
          <a:xfrm>
            <a:off x="5982115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ED558B2-BE62-4927-B221-CDDB452533C4}"/>
              </a:ext>
            </a:extLst>
          </p:cNvPr>
          <p:cNvSpPr/>
          <p:nvPr/>
        </p:nvSpPr>
        <p:spPr>
          <a:xfrm>
            <a:off x="7908191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A8DE015-95CA-49D5-909E-66323054D4D5}"/>
              </a:ext>
            </a:extLst>
          </p:cNvPr>
          <p:cNvSpPr/>
          <p:nvPr/>
        </p:nvSpPr>
        <p:spPr>
          <a:xfrm>
            <a:off x="9834267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0140EB2-55DA-427B-94D5-340595B7A668}"/>
              </a:ext>
            </a:extLst>
          </p:cNvPr>
          <p:cNvSpPr/>
          <p:nvPr/>
        </p:nvSpPr>
        <p:spPr>
          <a:xfrm>
            <a:off x="427621" y="3125957"/>
            <a:ext cx="2178996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E3496A6-127F-47F4-9275-B93D6EF70F46}"/>
              </a:ext>
            </a:extLst>
          </p:cNvPr>
          <p:cNvSpPr/>
          <p:nvPr/>
        </p:nvSpPr>
        <p:spPr>
          <a:xfrm>
            <a:off x="2626073" y="3125957"/>
            <a:ext cx="141051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544C320-4B5A-4B16-9288-E34BF6A3A8F8}"/>
              </a:ext>
            </a:extLst>
          </p:cNvPr>
          <p:cNvSpPr/>
          <p:nvPr/>
        </p:nvSpPr>
        <p:spPr>
          <a:xfrm>
            <a:off x="4056039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FE1356A-5924-42AC-971D-2EB4F244367C}"/>
              </a:ext>
            </a:extLst>
          </p:cNvPr>
          <p:cNvSpPr/>
          <p:nvPr/>
        </p:nvSpPr>
        <p:spPr>
          <a:xfrm>
            <a:off x="5982115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47567A2-1932-498C-99A5-65A1F1B16EE5}"/>
              </a:ext>
            </a:extLst>
          </p:cNvPr>
          <p:cNvSpPr/>
          <p:nvPr/>
        </p:nvSpPr>
        <p:spPr>
          <a:xfrm>
            <a:off x="7908191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8918DB0-F50E-4BBB-9DAF-0A9C84D8235F}"/>
              </a:ext>
            </a:extLst>
          </p:cNvPr>
          <p:cNvSpPr/>
          <p:nvPr/>
        </p:nvSpPr>
        <p:spPr>
          <a:xfrm>
            <a:off x="9834267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60F6FC7E-2E5C-4052-AC2B-C109FD9425A5}"/>
              </a:ext>
            </a:extLst>
          </p:cNvPr>
          <p:cNvSpPr/>
          <p:nvPr/>
        </p:nvSpPr>
        <p:spPr>
          <a:xfrm>
            <a:off x="427621" y="3748529"/>
            <a:ext cx="2178996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9BB7490E-37DB-4458-8B06-31EAE7E63FD9}"/>
              </a:ext>
            </a:extLst>
          </p:cNvPr>
          <p:cNvSpPr/>
          <p:nvPr/>
        </p:nvSpPr>
        <p:spPr>
          <a:xfrm>
            <a:off x="2626073" y="3748529"/>
            <a:ext cx="141051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1B4AE1D-B2FA-401D-BF04-D8B5C21B3A46}"/>
              </a:ext>
            </a:extLst>
          </p:cNvPr>
          <p:cNvSpPr/>
          <p:nvPr/>
        </p:nvSpPr>
        <p:spPr>
          <a:xfrm>
            <a:off x="4056039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725A2A4A-467C-45A7-A551-88FD9E02E10C}"/>
              </a:ext>
            </a:extLst>
          </p:cNvPr>
          <p:cNvSpPr/>
          <p:nvPr/>
        </p:nvSpPr>
        <p:spPr>
          <a:xfrm>
            <a:off x="5982115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35EFD6A-9BF8-44D7-B94D-3F6EFE0CE742}"/>
              </a:ext>
            </a:extLst>
          </p:cNvPr>
          <p:cNvSpPr/>
          <p:nvPr/>
        </p:nvSpPr>
        <p:spPr>
          <a:xfrm>
            <a:off x="7908191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3FA5C57-E375-49DD-8E68-012757716CDC}"/>
              </a:ext>
            </a:extLst>
          </p:cNvPr>
          <p:cNvSpPr/>
          <p:nvPr/>
        </p:nvSpPr>
        <p:spPr>
          <a:xfrm>
            <a:off x="9834267" y="3748529"/>
            <a:ext cx="1906620" cy="593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7A6635E-9AC8-42E6-844E-6F693A0E09A6}"/>
              </a:ext>
            </a:extLst>
          </p:cNvPr>
          <p:cNvSpPr txBox="1"/>
          <p:nvPr/>
        </p:nvSpPr>
        <p:spPr>
          <a:xfrm>
            <a:off x="443986" y="3294729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Emirates</a:t>
            </a:r>
            <a:endParaRPr lang="ru-RU" sz="1200" dirty="0"/>
          </a:p>
          <a:p>
            <a:r>
              <a:rPr lang="ru-RU" sz="1200" dirty="0"/>
              <a:t>	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70B593D-47C4-43C5-89FD-9E2ADDB8CFC6}"/>
              </a:ext>
            </a:extLst>
          </p:cNvPr>
          <p:cNvSpPr txBox="1"/>
          <p:nvPr/>
        </p:nvSpPr>
        <p:spPr>
          <a:xfrm>
            <a:off x="355400" y="3732043"/>
            <a:ext cx="1864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Red wings +</a:t>
            </a:r>
          </a:p>
          <a:p>
            <a:r>
              <a:rPr lang="en-GB" sz="1200" dirty="0" smtClean="0"/>
              <a:t>Air Asiana</a:t>
            </a:r>
          </a:p>
          <a:p>
            <a:r>
              <a:rPr lang="en-GB" sz="1200" dirty="0" smtClean="0"/>
              <a:t>(at first Astana)</a:t>
            </a:r>
            <a:endParaRPr lang="ru-RU" sz="1200" dirty="0"/>
          </a:p>
          <a:p>
            <a:r>
              <a:rPr lang="ru-RU" sz="1200" dirty="0" smtClean="0"/>
              <a:t>	</a:t>
            </a:r>
            <a:endParaRPr lang="ru-RU" sz="1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EA932D-4D15-47BB-916F-3B6B88BFE6BD}"/>
              </a:ext>
            </a:extLst>
          </p:cNvPr>
          <p:cNvSpPr txBox="1"/>
          <p:nvPr/>
        </p:nvSpPr>
        <p:spPr>
          <a:xfrm>
            <a:off x="4092664" y="3231981"/>
            <a:ext cx="1864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Sunday, Wednesday</a:t>
            </a:r>
            <a:r>
              <a:rPr lang="ru-RU" sz="1200" dirty="0" smtClean="0"/>
              <a:t>;</a:t>
            </a:r>
          </a:p>
          <a:p>
            <a:pPr algn="ctr"/>
            <a:r>
              <a:rPr lang="en-GB" sz="1200" dirty="0" smtClean="0"/>
              <a:t>Monday</a:t>
            </a:r>
            <a:endParaRPr lang="en-US" sz="1200" dirty="0"/>
          </a:p>
          <a:p>
            <a:pPr algn="ctr"/>
            <a:endParaRPr lang="ru-RU" sz="12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DC9B00-D307-4F17-8F4D-6899590D963F}"/>
              </a:ext>
            </a:extLst>
          </p:cNvPr>
          <p:cNvSpPr txBox="1"/>
          <p:nvPr/>
        </p:nvSpPr>
        <p:spPr>
          <a:xfrm>
            <a:off x="4055072" y="3898684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Saturday</a:t>
            </a:r>
            <a:r>
              <a:rPr lang="ru-RU" sz="1200" dirty="0" smtClean="0"/>
              <a:t>;</a:t>
            </a:r>
          </a:p>
          <a:p>
            <a:pPr algn="ctr"/>
            <a:r>
              <a:rPr lang="en-GB" sz="1200" dirty="0" smtClean="0"/>
              <a:t>Tuesday</a:t>
            </a:r>
            <a:endParaRPr lang="ru-RU" sz="1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08AF0CC-3F51-4142-A044-122A386004C3}"/>
              </a:ext>
            </a:extLst>
          </p:cNvPr>
          <p:cNvSpPr txBox="1"/>
          <p:nvPr/>
        </p:nvSpPr>
        <p:spPr>
          <a:xfrm>
            <a:off x="5998709" y="3217113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20:40;</a:t>
            </a:r>
          </a:p>
          <a:p>
            <a:pPr algn="ctr"/>
            <a:r>
              <a:rPr lang="ru-RU" sz="1200" dirty="0" smtClean="0"/>
              <a:t>19:35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C2128B-5AEB-443B-BC94-DFC4F673CAA4}"/>
              </a:ext>
            </a:extLst>
          </p:cNvPr>
          <p:cNvSpPr txBox="1"/>
          <p:nvPr/>
        </p:nvSpPr>
        <p:spPr>
          <a:xfrm>
            <a:off x="6007842" y="3820703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21:20;</a:t>
            </a:r>
          </a:p>
          <a:p>
            <a:pPr algn="ctr"/>
            <a:r>
              <a:rPr lang="ru-RU" sz="1200" dirty="0" smtClean="0"/>
              <a:t>19:10</a:t>
            </a:r>
            <a:endParaRPr lang="ru-RU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72566EE-91D8-4D38-976C-2590FA8B5704}"/>
              </a:ext>
            </a:extLst>
          </p:cNvPr>
          <p:cNvSpPr txBox="1"/>
          <p:nvPr/>
        </p:nvSpPr>
        <p:spPr>
          <a:xfrm>
            <a:off x="7925360" y="3175171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16:20;</a:t>
            </a:r>
            <a:endParaRPr lang="ru-RU" sz="1200" dirty="0"/>
          </a:p>
          <a:p>
            <a:pPr algn="ctr"/>
            <a:r>
              <a:rPr lang="ru-RU" sz="1200" dirty="0" smtClean="0"/>
              <a:t>17:00</a:t>
            </a:r>
            <a:endParaRPr lang="ru-RU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5C47BFC-6FBC-4AA6-9443-460652D02C23}"/>
              </a:ext>
            </a:extLst>
          </p:cNvPr>
          <p:cNvSpPr txBox="1"/>
          <p:nvPr/>
        </p:nvSpPr>
        <p:spPr>
          <a:xfrm>
            <a:off x="7914402" y="3903974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08:30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942D3D6-2FC0-47B0-AAA9-B897524F7AB6}"/>
              </a:ext>
            </a:extLst>
          </p:cNvPr>
          <p:cNvSpPr txBox="1"/>
          <p:nvPr/>
        </p:nvSpPr>
        <p:spPr>
          <a:xfrm>
            <a:off x="9831980" y="3190674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17:00;</a:t>
            </a:r>
          </a:p>
          <a:p>
            <a:pPr algn="ctr"/>
            <a:r>
              <a:rPr lang="ru-RU" sz="1200" dirty="0" smtClean="0"/>
              <a:t>19:35</a:t>
            </a:r>
            <a:endParaRPr lang="ru-RU" sz="12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49174EF-4DA8-488E-8CA8-EE083FDE18D5}"/>
              </a:ext>
            </a:extLst>
          </p:cNvPr>
          <p:cNvSpPr txBox="1"/>
          <p:nvPr/>
        </p:nvSpPr>
        <p:spPr>
          <a:xfrm>
            <a:off x="9831980" y="3820704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09:50;</a:t>
            </a:r>
          </a:p>
          <a:p>
            <a:pPr algn="ctr"/>
            <a:r>
              <a:rPr lang="ru-RU" sz="1200" dirty="0" smtClean="0"/>
              <a:t>07:40</a:t>
            </a:r>
            <a:endParaRPr lang="ru-RU" sz="1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FC5CC8-A451-49AA-8B1E-0B55BFD181BC}"/>
              </a:ext>
            </a:extLst>
          </p:cNvPr>
          <p:cNvSpPr txBox="1"/>
          <p:nvPr/>
        </p:nvSpPr>
        <p:spPr>
          <a:xfrm>
            <a:off x="2572709" y="3217113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EK </a:t>
            </a:r>
            <a:r>
              <a:rPr lang="ru-RU" sz="1000" dirty="0" smtClean="0"/>
              <a:t>2307</a:t>
            </a:r>
            <a:endParaRPr lang="en-US" sz="1000" dirty="0"/>
          </a:p>
          <a:p>
            <a:pPr algn="ctr"/>
            <a:r>
              <a:rPr lang="en-US" sz="1000" dirty="0"/>
              <a:t>EK 322</a:t>
            </a:r>
            <a:endParaRPr lang="ru-RU" sz="10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F5303AB-10D8-4817-9309-69BA409C1A97}"/>
              </a:ext>
            </a:extLst>
          </p:cNvPr>
          <p:cNvSpPr txBox="1"/>
          <p:nvPr/>
        </p:nvSpPr>
        <p:spPr>
          <a:xfrm>
            <a:off x="2572709" y="3844928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/>
              <a:t>WZ 1073/OZ 6966</a:t>
            </a:r>
          </a:p>
          <a:p>
            <a:pPr algn="ctr"/>
            <a:r>
              <a:rPr lang="en-GB" sz="1000" dirty="0" smtClean="0"/>
              <a:t>WZ1073/ OZ 578</a:t>
            </a:r>
            <a:endParaRPr lang="ru-RU" sz="10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CD0DCC6-1DC9-42E0-BB35-87174B49A4C5}"/>
              </a:ext>
            </a:extLst>
          </p:cNvPr>
          <p:cNvSpPr txBox="1"/>
          <p:nvPr/>
        </p:nvSpPr>
        <p:spPr>
          <a:xfrm>
            <a:off x="584964" y="2695808"/>
            <a:ext cx="1864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/>
              <a:t>Air company</a:t>
            </a:r>
            <a:endParaRPr lang="ru-RU" sz="1000" spc="3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9D21212-9304-4D2D-B684-07B5EF459A78}"/>
              </a:ext>
            </a:extLst>
          </p:cNvPr>
          <p:cNvSpPr txBox="1"/>
          <p:nvPr/>
        </p:nvSpPr>
        <p:spPr>
          <a:xfrm>
            <a:off x="7925360" y="2648125"/>
            <a:ext cx="187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/>
              <a:t>Departure from</a:t>
            </a:r>
            <a:endParaRPr lang="ru-RU" sz="1000" spc="300" dirty="0"/>
          </a:p>
          <a:p>
            <a:pPr algn="ctr"/>
            <a:r>
              <a:rPr lang="en-GB" sz="1000" spc="300" dirty="0" smtClean="0"/>
              <a:t>Ekaterinburg</a:t>
            </a:r>
            <a:endParaRPr lang="ru-RU" sz="1000" spc="3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5FA9A1E-59B8-4E04-87AF-F0C7FC63F57E}"/>
              </a:ext>
            </a:extLst>
          </p:cNvPr>
          <p:cNvSpPr txBox="1"/>
          <p:nvPr/>
        </p:nvSpPr>
        <p:spPr>
          <a:xfrm rot="16200000">
            <a:off x="-1940164" y="2070639"/>
            <a:ext cx="4208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spc="300" dirty="0">
                <a:solidFill>
                  <a:schemeClr val="bg1"/>
                </a:solidFill>
              </a:rPr>
              <a:t>KOREA TOURISM ORGANIZATION</a:t>
            </a:r>
            <a:endParaRPr lang="ru-RU" sz="800" spc="300" dirty="0">
              <a:solidFill>
                <a:schemeClr val="bg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5D2A63A-5CAF-4260-B0A6-FDE287074F53}"/>
              </a:ext>
            </a:extLst>
          </p:cNvPr>
          <p:cNvSpPr txBox="1"/>
          <p:nvPr/>
        </p:nvSpPr>
        <p:spPr>
          <a:xfrm>
            <a:off x="10197738" y="159417"/>
            <a:ext cx="1931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spc="300" dirty="0">
                <a:solidFill>
                  <a:schemeClr val="bg1"/>
                </a:solidFill>
              </a:rPr>
              <a:t>О ТУРИЗМЕ В КОРЕЕ</a:t>
            </a:r>
          </a:p>
        </p:txBody>
      </p:sp>
      <p:pic>
        <p:nvPicPr>
          <p:cNvPr id="76" name="Рисунок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538" y="3171789"/>
            <a:ext cx="762106" cy="514422"/>
          </a:xfrm>
          <a:prstGeom prst="rect">
            <a:avLst/>
          </a:prstGeom>
        </p:spPr>
      </p:pic>
      <p:sp>
        <p:nvSpPr>
          <p:cNvPr id="104" name="타원 2">
            <a:extLst>
              <a:ext uri="{FF2B5EF4-FFF2-40B4-BE49-F238E27FC236}">
                <a16:creationId xmlns:a16="http://schemas.microsoft.com/office/drawing/2014/main" id="{DE5C7279-15A9-4ACD-AD74-19A12C7DCF04}"/>
              </a:ext>
            </a:extLst>
          </p:cNvPr>
          <p:cNvSpPr/>
          <p:nvPr/>
        </p:nvSpPr>
        <p:spPr>
          <a:xfrm>
            <a:off x="434030" y="593387"/>
            <a:ext cx="324000" cy="324000"/>
          </a:xfrm>
          <a:prstGeom prst="ellipse">
            <a:avLst/>
          </a:prstGeom>
          <a:solidFill>
            <a:srgbClr val="B97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120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Gotham Bold" panose="02000803030000020004" pitchFamily="2" charset="0"/>
              </a:rPr>
              <a:t>0</a:t>
            </a:r>
            <a:r>
              <a:rPr lang="ru-RU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Gotham Bold" panose="02000803030000020004" pitchFamily="2" charset="0"/>
              </a:rPr>
              <a:t>5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Gotham Bold" panose="02000803030000020004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711" y="3818944"/>
            <a:ext cx="447060" cy="44706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268" y="3882067"/>
            <a:ext cx="671107" cy="30668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93777E38-933F-4CCF-9FDB-D99C402A7F6A}"/>
              </a:ext>
            </a:extLst>
          </p:cNvPr>
          <p:cNvSpPr txBox="1"/>
          <p:nvPr/>
        </p:nvSpPr>
        <p:spPr>
          <a:xfrm>
            <a:off x="2606617" y="2695808"/>
            <a:ext cx="1430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/>
              <a:t>Flight number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3074FDB-CDCE-47A0-A324-9CE94E6072C7}"/>
              </a:ext>
            </a:extLst>
          </p:cNvPr>
          <p:cNvSpPr txBox="1"/>
          <p:nvPr/>
        </p:nvSpPr>
        <p:spPr>
          <a:xfrm>
            <a:off x="4294068" y="2695808"/>
            <a:ext cx="1430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Day</a:t>
            </a:r>
            <a:endParaRPr lang="ru-RU" sz="1000" spc="3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BB20A3F-0B4F-4E14-A220-2F683F645EA8}"/>
              </a:ext>
            </a:extLst>
          </p:cNvPr>
          <p:cNvSpPr txBox="1"/>
          <p:nvPr/>
        </p:nvSpPr>
        <p:spPr>
          <a:xfrm>
            <a:off x="5998758" y="2695808"/>
            <a:ext cx="18733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Time in flight</a:t>
            </a:r>
            <a:endParaRPr lang="ru-RU" sz="1000" spc="3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20ADF72-4B44-46A7-BE0D-FAA17C7FF13C}"/>
              </a:ext>
            </a:extLst>
          </p:cNvPr>
          <p:cNvSpPr txBox="1"/>
          <p:nvPr/>
        </p:nvSpPr>
        <p:spPr>
          <a:xfrm>
            <a:off x="9850910" y="2618863"/>
            <a:ext cx="187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Arrival time to</a:t>
            </a:r>
            <a:endParaRPr lang="ru-RU" sz="1000" spc="300" dirty="0"/>
          </a:p>
          <a:p>
            <a:pPr algn="ctr"/>
            <a:r>
              <a:rPr lang="en-GB" sz="1000" dirty="0" smtClean="0"/>
              <a:t>Incheon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54744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небо, внешний, природ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F8EFF176-87A2-44E1-A571-DF27A44E4CD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87" b="7987"/>
          <a:stretch>
            <a:fillRect/>
          </a:stretch>
        </p:blipFill>
        <p:spPr>
          <a:xfrm>
            <a:off x="-39688" y="0"/>
            <a:ext cx="12261851" cy="6858000"/>
          </a:xfrm>
        </p:spPr>
      </p:pic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7F41C045-298F-4935-8EA2-DA8ADEAD0990}"/>
              </a:ext>
            </a:extLst>
          </p:cNvPr>
          <p:cNvSpPr/>
          <p:nvPr/>
        </p:nvSpPr>
        <p:spPr>
          <a:xfrm>
            <a:off x="427621" y="2513114"/>
            <a:ext cx="11313266" cy="124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A3D582F-6E25-4F28-9B91-4F39072E1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913" y="593387"/>
            <a:ext cx="9756982" cy="121171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Flights program from </a:t>
            </a:r>
            <a:r>
              <a:rPr lang="en-GB" dirty="0" smtClean="0">
                <a:solidFill>
                  <a:schemeClr val="bg1"/>
                </a:solidFill>
              </a:rPr>
              <a:t>Novosibirsk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CAD9A01-7D08-4BEF-AAAE-004A8D55B6F1}"/>
              </a:ext>
            </a:extLst>
          </p:cNvPr>
          <p:cNvSpPr/>
          <p:nvPr/>
        </p:nvSpPr>
        <p:spPr>
          <a:xfrm>
            <a:off x="427621" y="2513113"/>
            <a:ext cx="2178996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2E87D2C-B13B-440F-BD71-2F43BE6D45B4}"/>
              </a:ext>
            </a:extLst>
          </p:cNvPr>
          <p:cNvSpPr/>
          <p:nvPr/>
        </p:nvSpPr>
        <p:spPr>
          <a:xfrm>
            <a:off x="2626073" y="2513113"/>
            <a:ext cx="141051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41C1AE7-0469-4C23-8896-1C05D45F9C0D}"/>
              </a:ext>
            </a:extLst>
          </p:cNvPr>
          <p:cNvSpPr/>
          <p:nvPr/>
        </p:nvSpPr>
        <p:spPr>
          <a:xfrm>
            <a:off x="4056039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0BDE419-63E1-4D8E-B513-641CFBD3633E}"/>
              </a:ext>
            </a:extLst>
          </p:cNvPr>
          <p:cNvSpPr/>
          <p:nvPr/>
        </p:nvSpPr>
        <p:spPr>
          <a:xfrm>
            <a:off x="5982115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ED558B2-BE62-4927-B221-CDDB452533C4}"/>
              </a:ext>
            </a:extLst>
          </p:cNvPr>
          <p:cNvSpPr/>
          <p:nvPr/>
        </p:nvSpPr>
        <p:spPr>
          <a:xfrm>
            <a:off x="7908191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A8DE015-95CA-49D5-909E-66323054D4D5}"/>
              </a:ext>
            </a:extLst>
          </p:cNvPr>
          <p:cNvSpPr/>
          <p:nvPr/>
        </p:nvSpPr>
        <p:spPr>
          <a:xfrm>
            <a:off x="9834267" y="2513113"/>
            <a:ext cx="1906620" cy="59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0140EB2-55DA-427B-94D5-340595B7A668}"/>
              </a:ext>
            </a:extLst>
          </p:cNvPr>
          <p:cNvSpPr/>
          <p:nvPr/>
        </p:nvSpPr>
        <p:spPr>
          <a:xfrm>
            <a:off x="427621" y="3125957"/>
            <a:ext cx="2178996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E3496A6-127F-47F4-9275-B93D6EF70F46}"/>
              </a:ext>
            </a:extLst>
          </p:cNvPr>
          <p:cNvSpPr/>
          <p:nvPr/>
        </p:nvSpPr>
        <p:spPr>
          <a:xfrm>
            <a:off x="2626073" y="3125957"/>
            <a:ext cx="141051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544C320-4B5A-4B16-9288-E34BF6A3A8F8}"/>
              </a:ext>
            </a:extLst>
          </p:cNvPr>
          <p:cNvSpPr/>
          <p:nvPr/>
        </p:nvSpPr>
        <p:spPr>
          <a:xfrm>
            <a:off x="4056039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FE1356A-5924-42AC-971D-2EB4F244367C}"/>
              </a:ext>
            </a:extLst>
          </p:cNvPr>
          <p:cNvSpPr/>
          <p:nvPr/>
        </p:nvSpPr>
        <p:spPr>
          <a:xfrm>
            <a:off x="5982115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47567A2-1932-498C-99A5-65A1F1B16EE5}"/>
              </a:ext>
            </a:extLst>
          </p:cNvPr>
          <p:cNvSpPr/>
          <p:nvPr/>
        </p:nvSpPr>
        <p:spPr>
          <a:xfrm>
            <a:off x="7908191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8918DB0-F50E-4BBB-9DAF-0A9C84D8235F}"/>
              </a:ext>
            </a:extLst>
          </p:cNvPr>
          <p:cNvSpPr/>
          <p:nvPr/>
        </p:nvSpPr>
        <p:spPr>
          <a:xfrm>
            <a:off x="9834267" y="3125957"/>
            <a:ext cx="1906620" cy="5933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7A6635E-9AC8-42E6-844E-6F693A0E09A6}"/>
              </a:ext>
            </a:extLst>
          </p:cNvPr>
          <p:cNvSpPr txBox="1"/>
          <p:nvPr/>
        </p:nvSpPr>
        <p:spPr>
          <a:xfrm>
            <a:off x="443986" y="3294729"/>
            <a:ext cx="1864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flyDubai</a:t>
            </a:r>
            <a:r>
              <a:rPr lang="en-GB" sz="1200" dirty="0" smtClean="0"/>
              <a:t> + </a:t>
            </a:r>
          </a:p>
          <a:p>
            <a:r>
              <a:rPr lang="en-US" sz="1200" dirty="0" smtClean="0"/>
              <a:t>Emirates</a:t>
            </a:r>
            <a:endParaRPr lang="ru-RU" sz="1200" dirty="0"/>
          </a:p>
          <a:p>
            <a:r>
              <a:rPr lang="ru-RU" sz="1200" dirty="0"/>
              <a:t>	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EA932D-4D15-47BB-916F-3B6B88BFE6BD}"/>
              </a:ext>
            </a:extLst>
          </p:cNvPr>
          <p:cNvSpPr txBox="1"/>
          <p:nvPr/>
        </p:nvSpPr>
        <p:spPr>
          <a:xfrm>
            <a:off x="4094815" y="3285003"/>
            <a:ext cx="186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Tuesday</a:t>
            </a:r>
            <a:endParaRPr lang="en-US" sz="1200" dirty="0"/>
          </a:p>
          <a:p>
            <a:pPr algn="ctr"/>
            <a:endParaRPr lang="ru-RU" sz="1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08AF0CC-3F51-4142-A044-122A386004C3}"/>
              </a:ext>
            </a:extLst>
          </p:cNvPr>
          <p:cNvSpPr txBox="1"/>
          <p:nvPr/>
        </p:nvSpPr>
        <p:spPr>
          <a:xfrm>
            <a:off x="5975878" y="3285003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19:15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72566EE-91D8-4D38-976C-2590FA8B5704}"/>
              </a:ext>
            </a:extLst>
          </p:cNvPr>
          <p:cNvSpPr txBox="1"/>
          <p:nvPr/>
        </p:nvSpPr>
        <p:spPr>
          <a:xfrm>
            <a:off x="7888735" y="3294729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19:45</a:t>
            </a:r>
            <a:endParaRPr lang="ru-RU" sz="12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942D3D6-2FC0-47B0-AAA9-B897524F7AB6}"/>
              </a:ext>
            </a:extLst>
          </p:cNvPr>
          <p:cNvSpPr txBox="1"/>
          <p:nvPr/>
        </p:nvSpPr>
        <p:spPr>
          <a:xfrm>
            <a:off x="9807203" y="3285003"/>
            <a:ext cx="186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17:00</a:t>
            </a:r>
            <a:endParaRPr lang="ru-RU" sz="1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FC5CC8-A451-49AA-8B1E-0B55BFD181BC}"/>
              </a:ext>
            </a:extLst>
          </p:cNvPr>
          <p:cNvSpPr txBox="1"/>
          <p:nvPr/>
        </p:nvSpPr>
        <p:spPr>
          <a:xfrm>
            <a:off x="2572709" y="3217113"/>
            <a:ext cx="143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EK </a:t>
            </a:r>
            <a:r>
              <a:rPr lang="ru-RU" sz="1000" dirty="0" smtClean="0"/>
              <a:t>2179</a:t>
            </a:r>
            <a:endParaRPr lang="en-US" sz="1000" dirty="0"/>
          </a:p>
          <a:p>
            <a:pPr algn="ctr"/>
            <a:r>
              <a:rPr lang="en-US" sz="1000" dirty="0"/>
              <a:t>EK 322</a:t>
            </a:r>
            <a:endParaRPr lang="ru-RU" sz="10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CD0DCC6-1DC9-42E0-BB35-87174B49A4C5}"/>
              </a:ext>
            </a:extLst>
          </p:cNvPr>
          <p:cNvSpPr txBox="1"/>
          <p:nvPr/>
        </p:nvSpPr>
        <p:spPr>
          <a:xfrm>
            <a:off x="584964" y="2695808"/>
            <a:ext cx="1864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/>
              <a:t>Air company</a:t>
            </a:r>
            <a:endParaRPr lang="ru-RU" sz="1000" spc="3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074FDB-CDCE-47A0-A324-9CE94E6072C7}"/>
              </a:ext>
            </a:extLst>
          </p:cNvPr>
          <p:cNvSpPr txBox="1"/>
          <p:nvPr/>
        </p:nvSpPr>
        <p:spPr>
          <a:xfrm>
            <a:off x="4294068" y="2695808"/>
            <a:ext cx="1430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Day</a:t>
            </a:r>
            <a:endParaRPr lang="ru-RU" sz="1000" spc="3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9D21212-9304-4D2D-B684-07B5EF459A78}"/>
              </a:ext>
            </a:extLst>
          </p:cNvPr>
          <p:cNvSpPr txBox="1"/>
          <p:nvPr/>
        </p:nvSpPr>
        <p:spPr>
          <a:xfrm>
            <a:off x="7925360" y="2701989"/>
            <a:ext cx="187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Departure from</a:t>
            </a:r>
            <a:endParaRPr lang="ru-RU" sz="1000" spc="300" dirty="0" smtClean="0"/>
          </a:p>
          <a:p>
            <a:pPr algn="ctr"/>
            <a:r>
              <a:rPr lang="en-GB" sz="1000" spc="300" dirty="0" smtClean="0"/>
              <a:t>Novosibirsk</a:t>
            </a:r>
            <a:endParaRPr lang="ru-RU" sz="1000" spc="3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5FA9A1E-59B8-4E04-87AF-F0C7FC63F57E}"/>
              </a:ext>
            </a:extLst>
          </p:cNvPr>
          <p:cNvSpPr txBox="1"/>
          <p:nvPr/>
        </p:nvSpPr>
        <p:spPr>
          <a:xfrm rot="16200000">
            <a:off x="-1940164" y="2070639"/>
            <a:ext cx="4208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spc="300" dirty="0">
                <a:solidFill>
                  <a:schemeClr val="bg1"/>
                </a:solidFill>
              </a:rPr>
              <a:t>KOREA TOURISM ORGANIZATION</a:t>
            </a:r>
            <a:endParaRPr lang="ru-RU" sz="800" spc="300" dirty="0">
              <a:solidFill>
                <a:schemeClr val="bg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5D2A63A-5CAF-4260-B0A6-FDE287074F53}"/>
              </a:ext>
            </a:extLst>
          </p:cNvPr>
          <p:cNvSpPr txBox="1"/>
          <p:nvPr/>
        </p:nvSpPr>
        <p:spPr>
          <a:xfrm>
            <a:off x="10197738" y="159417"/>
            <a:ext cx="1931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spc="300" dirty="0">
                <a:solidFill>
                  <a:schemeClr val="bg1"/>
                </a:solidFill>
              </a:rPr>
              <a:t>О ТУРИЗМЕ В КОРЕЕ</a:t>
            </a:r>
          </a:p>
        </p:txBody>
      </p:sp>
      <p:pic>
        <p:nvPicPr>
          <p:cNvPr id="76" name="Рисунок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370" y="3148792"/>
            <a:ext cx="762106" cy="514422"/>
          </a:xfrm>
          <a:prstGeom prst="rect">
            <a:avLst/>
          </a:prstGeom>
        </p:spPr>
      </p:pic>
      <p:sp>
        <p:nvSpPr>
          <p:cNvPr id="104" name="타원 2">
            <a:extLst>
              <a:ext uri="{FF2B5EF4-FFF2-40B4-BE49-F238E27FC236}">
                <a16:creationId xmlns:a16="http://schemas.microsoft.com/office/drawing/2014/main" id="{DE5C7279-15A9-4ACD-AD74-19A12C7DCF04}"/>
              </a:ext>
            </a:extLst>
          </p:cNvPr>
          <p:cNvSpPr/>
          <p:nvPr/>
        </p:nvSpPr>
        <p:spPr>
          <a:xfrm>
            <a:off x="434030" y="593387"/>
            <a:ext cx="324000" cy="324000"/>
          </a:xfrm>
          <a:prstGeom prst="ellipse">
            <a:avLst/>
          </a:prstGeom>
          <a:solidFill>
            <a:srgbClr val="B97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120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Gotham Bold" panose="02000803030000020004" pitchFamily="2" charset="0"/>
              </a:rPr>
              <a:t>0</a:t>
            </a:r>
            <a:r>
              <a:rPr lang="ru-RU" altLang="ko-KR" sz="120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Gotham Bold" panose="02000803030000020004" pitchFamily="2" charset="0"/>
              </a:rPr>
              <a:t>5</a:t>
            </a:r>
            <a:endParaRPr lang="ko-KR" altLang="en-US" sz="120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Gotham Bold" panose="02000803030000020004" pitchFamily="2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329" y="3136496"/>
            <a:ext cx="539014" cy="53901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93777E38-933F-4CCF-9FDB-D99C402A7F6A}"/>
              </a:ext>
            </a:extLst>
          </p:cNvPr>
          <p:cNvSpPr txBox="1"/>
          <p:nvPr/>
        </p:nvSpPr>
        <p:spPr>
          <a:xfrm>
            <a:off x="2606617" y="2695808"/>
            <a:ext cx="1430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/>
              <a:t>Flight number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BB20A3F-0B4F-4E14-A220-2F683F645EA8}"/>
              </a:ext>
            </a:extLst>
          </p:cNvPr>
          <p:cNvSpPr txBox="1"/>
          <p:nvPr/>
        </p:nvSpPr>
        <p:spPr>
          <a:xfrm>
            <a:off x="5998758" y="2695808"/>
            <a:ext cx="18733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Time in flight</a:t>
            </a:r>
            <a:endParaRPr lang="ru-RU" sz="1000" spc="3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20ADF72-4B44-46A7-BE0D-FAA17C7FF13C}"/>
              </a:ext>
            </a:extLst>
          </p:cNvPr>
          <p:cNvSpPr txBox="1"/>
          <p:nvPr/>
        </p:nvSpPr>
        <p:spPr>
          <a:xfrm>
            <a:off x="9850910" y="2618863"/>
            <a:ext cx="187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spc="300" dirty="0" smtClean="0"/>
              <a:t>Arrival time to</a:t>
            </a:r>
            <a:endParaRPr lang="ru-RU" sz="1000" spc="300" dirty="0"/>
          </a:p>
          <a:p>
            <a:pPr algn="ctr"/>
            <a:r>
              <a:rPr lang="en-GB" sz="1000" dirty="0" smtClean="0"/>
              <a:t>Incheon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95495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492508" y="3082300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Almaty</a:t>
            </a:r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50016" y="3104203"/>
            <a:ext cx="1699462" cy="8976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Dubai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960959" y="8959"/>
            <a:ext cx="1487978" cy="1135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Moscow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940531" y="77308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289627" y="3083756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Istambul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447083" y="3042421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Tashkent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8335825" y="3001749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Doha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106532" y="3014913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Abu-</a:t>
            </a:r>
            <a:r>
              <a:rPr lang="en-GB" dirty="0" err="1" smtClean="0"/>
              <a:t>Dabi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87379" y="6010102"/>
            <a:ext cx="11860534" cy="5237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Incheon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5" idx="6"/>
          </p:cNvCxnSpPr>
          <p:nvPr/>
        </p:nvCxnSpPr>
        <p:spPr>
          <a:xfrm>
            <a:off x="1749478" y="3553019"/>
            <a:ext cx="34345" cy="2438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9981" y="4011863"/>
            <a:ext cx="1418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EK 322</a:t>
            </a:r>
          </a:p>
          <a:p>
            <a:r>
              <a:rPr lang="en-GB" sz="1400" dirty="0" smtClean="0"/>
              <a:t>03</a:t>
            </a:r>
            <a:r>
              <a:rPr lang="ru-RU" sz="1400" dirty="0" smtClean="0"/>
              <a:t>:40         17:00</a:t>
            </a:r>
            <a:endParaRPr lang="ru-RU" sz="14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967391" y="4375497"/>
            <a:ext cx="285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11372" y="4359350"/>
            <a:ext cx="5985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8:20</a:t>
            </a:r>
            <a:endParaRPr lang="ru-RU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-64772" y="4032611"/>
            <a:ext cx="13179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Emirates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777605" y="3488469"/>
            <a:ext cx="0" cy="2502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79286" y="4362787"/>
            <a:ext cx="107721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Etihad (daily)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32109" y="4699470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EY 856</a:t>
            </a:r>
          </a:p>
          <a:p>
            <a:r>
              <a:rPr lang="en-GB" sz="1400" dirty="0" smtClean="0"/>
              <a:t>22</a:t>
            </a:r>
            <a:r>
              <a:rPr lang="ru-RU" sz="1400" dirty="0" smtClean="0"/>
              <a:t>:</a:t>
            </a:r>
            <a:r>
              <a:rPr lang="en-GB" sz="1400" dirty="0" smtClean="0"/>
              <a:t>15</a:t>
            </a:r>
            <a:r>
              <a:rPr lang="ru-RU" sz="1400" dirty="0" smtClean="0"/>
              <a:t>         </a:t>
            </a:r>
            <a:r>
              <a:rPr lang="en-GB" sz="1400" dirty="0" smtClean="0"/>
              <a:t>11</a:t>
            </a:r>
            <a:r>
              <a:rPr lang="ru-RU" sz="1400" dirty="0" smtClean="0"/>
              <a:t>:</a:t>
            </a:r>
            <a:r>
              <a:rPr lang="en-GB" sz="1400" dirty="0" smtClean="0"/>
              <a:t>4</a:t>
            </a:r>
            <a:r>
              <a:rPr lang="ru-RU" sz="1400" dirty="0" smtClean="0"/>
              <a:t>0</a:t>
            </a:r>
            <a:endParaRPr lang="ru-RU" sz="14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6483287" y="5053530"/>
            <a:ext cx="299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16701" y="5092858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r>
              <a:rPr lang="ru-RU" sz="1000" dirty="0" smtClean="0"/>
              <a:t>:25</a:t>
            </a:r>
            <a:endParaRPr lang="ru-RU" sz="1000" dirty="0"/>
          </a:p>
        </p:txBody>
      </p:sp>
      <p:cxnSp>
        <p:nvCxnSpPr>
          <p:cNvPr id="34" name="Прямая со стрелкой 33"/>
          <p:cNvCxnSpPr>
            <a:stCxn id="11" idx="6"/>
          </p:cNvCxnSpPr>
          <p:nvPr/>
        </p:nvCxnSpPr>
        <p:spPr>
          <a:xfrm>
            <a:off x="5935061" y="3495465"/>
            <a:ext cx="0" cy="2523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602672" y="3467957"/>
            <a:ext cx="0" cy="2523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2" idx="6"/>
          </p:cNvCxnSpPr>
          <p:nvPr/>
        </p:nvCxnSpPr>
        <p:spPr>
          <a:xfrm>
            <a:off x="9823803" y="3454793"/>
            <a:ext cx="21199" cy="2473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706254" y="4181190"/>
            <a:ext cx="1417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accent4">
                    <a:lumMod val="75000"/>
                  </a:schemeClr>
                </a:solidFill>
              </a:rPr>
              <a:t>Uzbekistan Airways</a:t>
            </a:r>
          </a:p>
          <a:p>
            <a:r>
              <a:rPr lang="en-GB" sz="1100" dirty="0" smtClean="0">
                <a:solidFill>
                  <a:schemeClr val="accent4">
                    <a:lumMod val="75000"/>
                  </a:schemeClr>
                </a:solidFill>
              </a:rPr>
              <a:t>(daily)</a:t>
            </a:r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91867" y="4143871"/>
            <a:ext cx="171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НУ 511</a:t>
            </a:r>
            <a:endParaRPr lang="en-GB" sz="1400" dirty="0" smtClean="0"/>
          </a:p>
          <a:p>
            <a:r>
              <a:rPr lang="ru-RU" sz="1400" dirty="0" smtClean="0"/>
              <a:t>22:15           08:25</a:t>
            </a:r>
            <a:endParaRPr lang="ru-RU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-56332" y="5004492"/>
            <a:ext cx="89441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</a:t>
            </a:r>
            <a:endParaRPr lang="ru-RU" sz="13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3330" y="4999726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5952</a:t>
            </a:r>
          </a:p>
          <a:p>
            <a:r>
              <a:rPr lang="en-GB" sz="1400" dirty="0" smtClean="0"/>
              <a:t>03</a:t>
            </a:r>
            <a:r>
              <a:rPr lang="ru-RU" sz="1400" dirty="0" smtClean="0"/>
              <a:t>:40          17:</a:t>
            </a:r>
            <a:r>
              <a:rPr lang="ru-RU" sz="1400" dirty="0"/>
              <a:t>0</a:t>
            </a:r>
            <a:r>
              <a:rPr lang="en-GB" sz="1400" dirty="0" smtClean="0"/>
              <a:t>0</a:t>
            </a:r>
            <a:endParaRPr lang="ru-RU" sz="1400" dirty="0"/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911372" y="5371154"/>
            <a:ext cx="332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83152" y="5336891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8:20</a:t>
            </a:r>
            <a:endParaRPr lang="ru-RU" sz="1000" dirty="0"/>
          </a:p>
        </p:txBody>
      </p:sp>
      <p:cxnSp>
        <p:nvCxnSpPr>
          <p:cNvPr id="69" name="Прямая со стрелкой 68"/>
          <p:cNvCxnSpPr/>
          <p:nvPr/>
        </p:nvCxnSpPr>
        <p:spPr>
          <a:xfrm flipV="1">
            <a:off x="5141168" y="4491568"/>
            <a:ext cx="359216" cy="1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759233" y="5051449"/>
            <a:ext cx="10207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Tu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, Su)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026326" y="5408679"/>
            <a:ext cx="454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6</a:t>
            </a:r>
            <a:r>
              <a:rPr lang="ru-RU" sz="1000" dirty="0" smtClean="0"/>
              <a:t>:30</a:t>
            </a:r>
            <a:endParaRPr lang="ru-RU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528736" y="5012259"/>
            <a:ext cx="171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9</a:t>
            </a:r>
            <a:r>
              <a:rPr lang="ru-RU" sz="1400" dirty="0" smtClean="0"/>
              <a:t>42</a:t>
            </a:r>
            <a:endParaRPr lang="en-GB" sz="1400" dirty="0" smtClean="0"/>
          </a:p>
          <a:p>
            <a:r>
              <a:rPr lang="ru-RU" sz="1400" dirty="0" smtClean="0"/>
              <a:t>21:10         07:40</a:t>
            </a:r>
            <a:endParaRPr lang="ru-RU" sz="1400" dirty="0"/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5064138" y="5370626"/>
            <a:ext cx="2902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177311" y="4684669"/>
            <a:ext cx="415498" cy="24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6:20</a:t>
            </a:r>
            <a:endParaRPr lang="ru-RU" sz="1000" dirty="0"/>
          </a:p>
        </p:txBody>
      </p:sp>
      <p:cxnSp>
        <p:nvCxnSpPr>
          <p:cNvPr id="77" name="Прямая со стрелкой 76"/>
          <p:cNvCxnSpPr>
            <a:stCxn id="2" idx="6"/>
          </p:cNvCxnSpPr>
          <p:nvPr/>
        </p:nvCxnSpPr>
        <p:spPr>
          <a:xfrm>
            <a:off x="11980486" y="3535344"/>
            <a:ext cx="0" cy="2382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906204" y="4239472"/>
            <a:ext cx="91653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Air Astana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Mo,tu,fr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660238" y="4239472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KC</a:t>
            </a:r>
            <a:r>
              <a:rPr lang="en-GB" sz="1400" dirty="0"/>
              <a:t> </a:t>
            </a:r>
            <a:r>
              <a:rPr lang="en-GB" sz="1400" dirty="0" smtClean="0"/>
              <a:t>909</a:t>
            </a:r>
          </a:p>
          <a:p>
            <a:r>
              <a:rPr lang="ru-RU" sz="1400" dirty="0" smtClean="0"/>
              <a:t>00:50          09:45</a:t>
            </a:r>
            <a:endParaRPr lang="ru-RU" sz="1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1107546" y="5471497"/>
            <a:ext cx="3423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146327" y="4582888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:50</a:t>
            </a:r>
            <a:endParaRPr lang="ru-RU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9928166" y="5092072"/>
            <a:ext cx="8643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Air Asiana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Tu,fr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587922" y="509157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OZ 578</a:t>
            </a:r>
          </a:p>
          <a:p>
            <a:r>
              <a:rPr lang="en-GB" sz="1400" dirty="0" smtClean="0"/>
              <a:t>23</a:t>
            </a:r>
            <a:r>
              <a:rPr lang="ru-RU" sz="1400" dirty="0" smtClean="0"/>
              <a:t>:00           07:40</a:t>
            </a:r>
            <a:endParaRPr lang="ru-RU" sz="1400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1168344" y="4601891"/>
            <a:ext cx="355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074798" y="5467784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:40</a:t>
            </a:r>
            <a:endParaRPr lang="ru-RU" sz="1000" dirty="0"/>
          </a:p>
        </p:txBody>
      </p:sp>
      <p:cxnSp>
        <p:nvCxnSpPr>
          <p:cNvPr id="65" name="Прямая со стрелкой 64"/>
          <p:cNvCxnSpPr>
            <a:stCxn id="6" idx="2"/>
          </p:cNvCxnSpPr>
          <p:nvPr/>
        </p:nvCxnSpPr>
        <p:spPr>
          <a:xfrm flipH="1">
            <a:off x="1148536" y="576641"/>
            <a:ext cx="2812423" cy="2514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0" y="971380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accent4">
                    <a:lumMod val="75000"/>
                  </a:schemeClr>
                </a:solidFill>
              </a:rPr>
              <a:t>DME</a:t>
            </a:r>
            <a:r>
              <a:rPr lang="en-GB" sz="1000" dirty="0" smtClean="0"/>
              <a:t>  EK-132</a:t>
            </a:r>
            <a:r>
              <a:rPr lang="en-GB" sz="1000" dirty="0"/>
              <a:t> </a:t>
            </a:r>
            <a:r>
              <a:rPr lang="en-GB" sz="1000" dirty="0" smtClean="0"/>
              <a:t>                                                                               23</a:t>
            </a:r>
            <a:r>
              <a:rPr lang="ru-RU" sz="1000" dirty="0" smtClean="0"/>
              <a:t>:50       06:00</a:t>
            </a:r>
            <a:endParaRPr lang="ru-RU" sz="1000" dirty="0"/>
          </a:p>
        </p:txBody>
      </p:sp>
      <p:cxnSp>
        <p:nvCxnSpPr>
          <p:cNvPr id="80" name="Прямая со стрелкой 79"/>
          <p:cNvCxnSpPr/>
          <p:nvPr/>
        </p:nvCxnSpPr>
        <p:spPr>
          <a:xfrm flipV="1">
            <a:off x="390874" y="1245089"/>
            <a:ext cx="210853" cy="2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02176" y="1220883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/>
              <a:t>5:10</a:t>
            </a:r>
            <a:endParaRPr lang="ru-RU" sz="900" dirty="0"/>
          </a:p>
        </p:txBody>
      </p:sp>
      <p:sp>
        <p:nvSpPr>
          <p:cNvPr id="86" name="TextBox 85"/>
          <p:cNvSpPr txBox="1"/>
          <p:nvPr/>
        </p:nvSpPr>
        <p:spPr>
          <a:xfrm>
            <a:off x="913563" y="955401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     EK-134                                                                                23</a:t>
            </a:r>
            <a:r>
              <a:rPr lang="ru-RU" sz="1000" dirty="0" smtClean="0"/>
              <a:t>:50       06:00</a:t>
            </a:r>
            <a:endParaRPr lang="ru-RU" sz="1000" dirty="0"/>
          </a:p>
        </p:txBody>
      </p:sp>
      <p:cxnSp>
        <p:nvCxnSpPr>
          <p:cNvPr id="88" name="Прямая со стрелкой 87"/>
          <p:cNvCxnSpPr/>
          <p:nvPr/>
        </p:nvCxnSpPr>
        <p:spPr>
          <a:xfrm>
            <a:off x="1280123" y="1224848"/>
            <a:ext cx="2297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183948" y="1195482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/>
              <a:t>4</a:t>
            </a:r>
            <a:r>
              <a:rPr lang="ru-RU" sz="900" dirty="0" smtClean="0"/>
              <a:t>:55</a:t>
            </a:r>
            <a:endParaRPr lang="ru-RU" sz="900" dirty="0"/>
          </a:p>
        </p:txBody>
      </p:sp>
      <p:sp>
        <p:nvSpPr>
          <p:cNvPr id="91" name="TextBox 90"/>
          <p:cNvSpPr txBox="1"/>
          <p:nvPr/>
        </p:nvSpPr>
        <p:spPr>
          <a:xfrm>
            <a:off x="-1893" y="766913"/>
            <a:ext cx="127156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b="1" dirty="0" smtClean="0"/>
              <a:t>Daily (5 flights)</a:t>
            </a:r>
            <a:r>
              <a:rPr lang="ru-RU" sz="1300" b="1" dirty="0" smtClean="0"/>
              <a:t>:</a:t>
            </a:r>
            <a:endParaRPr lang="ru-RU" sz="13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23642" y="1362604"/>
            <a:ext cx="4090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accent4">
                    <a:lumMod val="75000"/>
                  </a:schemeClr>
                </a:solidFill>
              </a:rPr>
              <a:t>VKO</a:t>
            </a:r>
            <a:endParaRPr lang="ru-RU" sz="1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06698" y="1360926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     EK-2311                                                                                15</a:t>
            </a:r>
            <a:r>
              <a:rPr lang="ru-RU" sz="1000" dirty="0" smtClean="0"/>
              <a:t>:</a:t>
            </a:r>
            <a:r>
              <a:rPr lang="en-GB" sz="1000" dirty="0" smtClean="0"/>
              <a:t>4</a:t>
            </a:r>
            <a:r>
              <a:rPr lang="ru-RU" sz="1000" dirty="0" smtClean="0"/>
              <a:t>0       </a:t>
            </a:r>
            <a:r>
              <a:rPr lang="en-GB" sz="1000" dirty="0" smtClean="0"/>
              <a:t>22</a:t>
            </a:r>
            <a:r>
              <a:rPr lang="ru-RU" sz="1000" dirty="0" smtClean="0"/>
              <a:t>:0</a:t>
            </a:r>
            <a:r>
              <a:rPr lang="en-GB" sz="1000" dirty="0" smtClean="0"/>
              <a:t>5</a:t>
            </a:r>
            <a:endParaRPr lang="ru-RU" sz="1000" dirty="0"/>
          </a:p>
        </p:txBody>
      </p:sp>
      <p:cxnSp>
        <p:nvCxnSpPr>
          <p:cNvPr id="95" name="Прямая со стрелкой 94"/>
          <p:cNvCxnSpPr/>
          <p:nvPr/>
        </p:nvCxnSpPr>
        <p:spPr>
          <a:xfrm>
            <a:off x="496300" y="1635156"/>
            <a:ext cx="2132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85026" y="1607969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/>
              <a:t>5</a:t>
            </a:r>
            <a:r>
              <a:rPr lang="ru-RU" sz="900" dirty="0" smtClean="0"/>
              <a:t>:25</a:t>
            </a:r>
            <a:endParaRPr lang="ru-RU" sz="900" dirty="0"/>
          </a:p>
        </p:txBody>
      </p:sp>
      <p:sp>
        <p:nvSpPr>
          <p:cNvPr id="97" name="TextBox 96"/>
          <p:cNvSpPr txBox="1"/>
          <p:nvPr/>
        </p:nvSpPr>
        <p:spPr>
          <a:xfrm>
            <a:off x="932749" y="1360926"/>
            <a:ext cx="109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EK-</a:t>
            </a:r>
            <a:r>
              <a:rPr lang="ru-RU" sz="800" dirty="0" smtClean="0"/>
              <a:t>2253 (</a:t>
            </a:r>
            <a:r>
              <a:rPr lang="en-GB" sz="800" dirty="0" err="1" smtClean="0"/>
              <a:t>fr.</a:t>
            </a:r>
            <a:r>
              <a:rPr lang="en-GB" sz="800" dirty="0" smtClean="0"/>
              <a:t> FZ-8706)                                                                                </a:t>
            </a:r>
            <a:r>
              <a:rPr lang="ru-RU" sz="1000" dirty="0" smtClean="0"/>
              <a:t>01:50       08:15</a:t>
            </a:r>
            <a:endParaRPr lang="ru-RU" sz="1000" dirty="0"/>
          </a:p>
        </p:txBody>
      </p:sp>
      <p:cxnSp>
        <p:nvCxnSpPr>
          <p:cNvPr id="99" name="Прямая со стрелкой 98"/>
          <p:cNvCxnSpPr/>
          <p:nvPr/>
        </p:nvCxnSpPr>
        <p:spPr>
          <a:xfrm>
            <a:off x="1298650" y="1607969"/>
            <a:ext cx="211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215853" y="1593044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5</a:t>
            </a:r>
            <a:r>
              <a:rPr lang="ru-RU" sz="800" dirty="0" smtClean="0"/>
              <a:t>:25</a:t>
            </a:r>
            <a:endParaRPr lang="ru-RU" sz="8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32481" y="1762136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FZ 918 (</a:t>
            </a:r>
            <a:r>
              <a:rPr lang="en-GB" sz="800" dirty="0" err="1" smtClean="0"/>
              <a:t>m,w,f,sa,su</a:t>
            </a:r>
            <a:r>
              <a:rPr lang="en-GB" sz="800" dirty="0" smtClean="0"/>
              <a:t>) EK 2323 (</a:t>
            </a:r>
            <a:r>
              <a:rPr lang="en-GB" sz="800" dirty="0" err="1" smtClean="0"/>
              <a:t>tu,th</a:t>
            </a:r>
            <a:r>
              <a:rPr lang="en-GB" sz="800" dirty="0" smtClean="0"/>
              <a:t>)</a:t>
            </a:r>
          </a:p>
          <a:p>
            <a:r>
              <a:rPr lang="en-GB" sz="800" dirty="0" smtClean="0"/>
              <a:t>              </a:t>
            </a:r>
            <a:r>
              <a:rPr lang="ru-RU" sz="800" dirty="0" smtClean="0"/>
              <a:t>   </a:t>
            </a:r>
            <a:r>
              <a:rPr lang="en-GB" sz="1000" dirty="0" smtClean="0"/>
              <a:t>00</a:t>
            </a:r>
            <a:r>
              <a:rPr lang="ru-RU" sz="1000" dirty="0" smtClean="0"/>
              <a:t>:40      07:50</a:t>
            </a:r>
            <a:endParaRPr lang="ru-RU" sz="1000" dirty="0"/>
          </a:p>
        </p:txBody>
      </p:sp>
      <p:cxnSp>
        <p:nvCxnSpPr>
          <p:cNvPr id="103" name="Прямая со стрелкой 102"/>
          <p:cNvCxnSpPr/>
          <p:nvPr/>
        </p:nvCxnSpPr>
        <p:spPr>
          <a:xfrm flipV="1">
            <a:off x="899747" y="2004129"/>
            <a:ext cx="177743" cy="8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784488" y="1995783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/>
              <a:t>5:25</a:t>
            </a:r>
            <a:endParaRPr lang="ru-RU" sz="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-7727" y="1991933"/>
            <a:ext cx="5881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b="1" dirty="0" err="1" smtClean="0"/>
              <a:t>Tu</a:t>
            </a:r>
            <a:r>
              <a:rPr lang="en-GB" sz="1300" b="1" dirty="0" smtClean="0"/>
              <a:t>, </a:t>
            </a:r>
            <a:r>
              <a:rPr lang="en-GB" sz="1300" b="1" dirty="0" err="1" smtClean="0"/>
              <a:t>fr</a:t>
            </a:r>
            <a:r>
              <a:rPr lang="ru-RU" sz="1300" b="1" dirty="0"/>
              <a:t>: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5571" y="2265251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accent4">
                    <a:lumMod val="75000"/>
                  </a:schemeClr>
                </a:solidFill>
              </a:rPr>
              <a:t>VKO</a:t>
            </a:r>
            <a:r>
              <a:rPr lang="en-GB" sz="1000" dirty="0" smtClean="0"/>
              <a:t>  FZ-8274                                                                              16</a:t>
            </a:r>
            <a:r>
              <a:rPr lang="ru-RU" sz="1000" dirty="0" smtClean="0"/>
              <a:t>:</a:t>
            </a:r>
            <a:r>
              <a:rPr lang="en-GB" sz="1000" dirty="0" smtClean="0"/>
              <a:t>3</a:t>
            </a:r>
            <a:r>
              <a:rPr lang="ru-RU" sz="1000" dirty="0" smtClean="0"/>
              <a:t>0       </a:t>
            </a:r>
            <a:r>
              <a:rPr lang="en-GB" sz="1000" dirty="0" smtClean="0"/>
              <a:t>22</a:t>
            </a:r>
            <a:r>
              <a:rPr lang="ru-RU" sz="1000" dirty="0" smtClean="0"/>
              <a:t>:</a:t>
            </a:r>
            <a:r>
              <a:rPr lang="en-GB" sz="1000" dirty="0" smtClean="0"/>
              <a:t>55</a:t>
            </a:r>
            <a:endParaRPr lang="ru-RU" sz="1000" dirty="0"/>
          </a:p>
        </p:txBody>
      </p:sp>
      <p:cxnSp>
        <p:nvCxnSpPr>
          <p:cNvPr id="110" name="Прямая со стрелкой 109"/>
          <p:cNvCxnSpPr/>
          <p:nvPr/>
        </p:nvCxnSpPr>
        <p:spPr>
          <a:xfrm>
            <a:off x="450429" y="2552443"/>
            <a:ext cx="2039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338807" y="2509270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:25</a:t>
            </a:r>
            <a:endParaRPr lang="ru-RU" sz="1000" dirty="0"/>
          </a:p>
        </p:txBody>
      </p:sp>
      <p:sp>
        <p:nvSpPr>
          <p:cNvPr id="116" name="TextBox 115"/>
          <p:cNvSpPr txBox="1"/>
          <p:nvPr/>
        </p:nvSpPr>
        <p:spPr>
          <a:xfrm>
            <a:off x="-29465" y="2758388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accent2">
                    <a:lumMod val="75000"/>
                  </a:schemeClr>
                </a:solidFill>
              </a:rPr>
              <a:t>FZ – </a:t>
            </a:r>
            <a:r>
              <a:rPr lang="en-GB" sz="1000" dirty="0" err="1" smtClean="0">
                <a:solidFill>
                  <a:schemeClr val="accent2">
                    <a:lumMod val="75000"/>
                  </a:schemeClr>
                </a:solidFill>
              </a:rPr>
              <a:t>flydubai</a:t>
            </a:r>
            <a:endParaRPr lang="en-GB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sz="1000" dirty="0" smtClean="0">
                <a:solidFill>
                  <a:schemeClr val="accent2">
                    <a:lumMod val="75000"/>
                  </a:schemeClr>
                </a:solidFill>
              </a:rPr>
              <a:t>EK - Emirates</a:t>
            </a:r>
            <a:endParaRPr lang="ru-RU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8" name="Прямая со стрелкой 117"/>
          <p:cNvCxnSpPr>
            <a:stCxn id="6" idx="3"/>
            <a:endCxn id="10" idx="0"/>
          </p:cNvCxnSpPr>
          <p:nvPr/>
        </p:nvCxnSpPr>
        <p:spPr>
          <a:xfrm flipH="1">
            <a:off x="3033616" y="978052"/>
            <a:ext cx="1145252" cy="2105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225111" y="1669943"/>
            <a:ext cx="143325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 smtClean="0"/>
              <a:t>Daily</a:t>
            </a:r>
            <a:r>
              <a:rPr lang="ru-RU" sz="1300" b="1" dirty="0" smtClean="0"/>
              <a:t>:</a:t>
            </a:r>
            <a:endParaRPr lang="en-GB" sz="1300" b="1" dirty="0" smtClean="0"/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 SVO </a:t>
            </a:r>
            <a:r>
              <a:rPr lang="en-GB" sz="1300" dirty="0" smtClean="0"/>
              <a:t>EY-66</a:t>
            </a:r>
          </a:p>
          <a:p>
            <a:r>
              <a:rPr lang="en-GB" sz="1300" dirty="0" smtClean="0"/>
              <a:t>  11</a:t>
            </a:r>
            <a:r>
              <a:rPr lang="ru-RU" sz="1300" dirty="0" smtClean="0"/>
              <a:t>:55 </a:t>
            </a:r>
            <a:r>
              <a:rPr lang="en-GB" sz="1300" dirty="0" smtClean="0"/>
              <a:t>     </a:t>
            </a:r>
            <a:r>
              <a:rPr lang="ru-RU" sz="1300" dirty="0" smtClean="0"/>
              <a:t>18:20</a:t>
            </a:r>
            <a:endParaRPr lang="ru-RU" sz="1300" dirty="0"/>
          </a:p>
        </p:txBody>
      </p:sp>
      <p:sp>
        <p:nvSpPr>
          <p:cNvPr id="122" name="TextBox 121"/>
          <p:cNvSpPr txBox="1"/>
          <p:nvPr/>
        </p:nvSpPr>
        <p:spPr>
          <a:xfrm>
            <a:off x="5680293" y="2167511"/>
            <a:ext cx="48442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 smtClean="0"/>
              <a:t>5:25</a:t>
            </a:r>
            <a:endParaRPr lang="ru-RU" sz="1300" dirty="0"/>
          </a:p>
        </p:txBody>
      </p:sp>
      <p:cxnSp>
        <p:nvCxnSpPr>
          <p:cNvPr id="124" name="Прямая со стрелкой 123"/>
          <p:cNvCxnSpPr>
            <a:stCxn id="6" idx="4"/>
            <a:endCxn id="11" idx="6"/>
          </p:cNvCxnSpPr>
          <p:nvPr/>
        </p:nvCxnSpPr>
        <p:spPr>
          <a:xfrm>
            <a:off x="4704948" y="1144322"/>
            <a:ext cx="1230113" cy="2351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6029164" y="1754647"/>
            <a:ext cx="1838965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b="1" dirty="0" smtClean="0"/>
              <a:t>              </a:t>
            </a:r>
            <a:r>
              <a:rPr lang="en-GB" sz="1300" b="1" dirty="0" err="1" smtClean="0"/>
              <a:t>M,tu,th,f,sa</a:t>
            </a:r>
            <a:r>
              <a:rPr lang="ru-RU" sz="1300" dirty="0" smtClean="0"/>
              <a:t>:</a:t>
            </a:r>
          </a:p>
          <a:p>
            <a:r>
              <a:rPr lang="ru-RU" sz="1300" dirty="0" smtClean="0"/>
              <a:t>               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SVO</a:t>
            </a:r>
            <a:r>
              <a:rPr lang="en-GB" sz="1300" dirty="0" smtClean="0"/>
              <a:t>   QR 338</a:t>
            </a:r>
          </a:p>
          <a:p>
            <a:r>
              <a:rPr lang="ru-RU" sz="1300" dirty="0" smtClean="0"/>
              <a:t>                 </a:t>
            </a:r>
            <a:r>
              <a:rPr lang="en-GB" sz="1300" dirty="0" smtClean="0"/>
              <a:t>20</a:t>
            </a:r>
            <a:r>
              <a:rPr lang="ru-RU" sz="1300" dirty="0" smtClean="0"/>
              <a:t>:15      01:05</a:t>
            </a:r>
            <a:endParaRPr lang="ru-RU" sz="1300" dirty="0"/>
          </a:p>
        </p:txBody>
      </p:sp>
      <p:cxnSp>
        <p:nvCxnSpPr>
          <p:cNvPr id="128" name="Прямая со стрелкой 127"/>
          <p:cNvCxnSpPr/>
          <p:nvPr/>
        </p:nvCxnSpPr>
        <p:spPr>
          <a:xfrm>
            <a:off x="7164869" y="2284321"/>
            <a:ext cx="2203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7029047" y="2327949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4:50</a:t>
            </a:r>
            <a:endParaRPr lang="ru-RU" sz="1000" dirty="0"/>
          </a:p>
        </p:txBody>
      </p:sp>
      <p:sp>
        <p:nvSpPr>
          <p:cNvPr id="130" name="Прямоугольник 129"/>
          <p:cNvSpPr/>
          <p:nvPr/>
        </p:nvSpPr>
        <p:spPr>
          <a:xfrm>
            <a:off x="5320015" y="1760724"/>
            <a:ext cx="22313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1300" dirty="0"/>
          </a:p>
        </p:txBody>
      </p:sp>
      <p:cxnSp>
        <p:nvCxnSpPr>
          <p:cNvPr id="132" name="Прямая со стрелкой 131"/>
          <p:cNvCxnSpPr>
            <a:stCxn id="6" idx="6"/>
          </p:cNvCxnSpPr>
          <p:nvPr/>
        </p:nvCxnSpPr>
        <p:spPr>
          <a:xfrm>
            <a:off x="5448937" y="576641"/>
            <a:ext cx="2162644" cy="2891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 стрелкой 133"/>
          <p:cNvCxnSpPr>
            <a:stCxn id="6" idx="6"/>
            <a:endCxn id="12" idx="0"/>
          </p:cNvCxnSpPr>
          <p:nvPr/>
        </p:nvCxnSpPr>
        <p:spPr>
          <a:xfrm>
            <a:off x="5448937" y="576641"/>
            <a:ext cx="3630877" cy="2425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1701385" y="4132675"/>
            <a:ext cx="12531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Turkish Airlines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en-GB" sz="13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435854" y="409560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TK90</a:t>
            </a:r>
          </a:p>
          <a:p>
            <a:r>
              <a:rPr lang="en-GB" sz="1400" dirty="0" smtClean="0"/>
              <a:t>01</a:t>
            </a:r>
            <a:r>
              <a:rPr lang="ru-RU" sz="1400" dirty="0" smtClean="0"/>
              <a:t>:5</a:t>
            </a:r>
            <a:r>
              <a:rPr lang="en-GB" sz="1400" dirty="0" smtClean="0"/>
              <a:t>0</a:t>
            </a:r>
            <a:r>
              <a:rPr lang="ru-RU" sz="1400" dirty="0" smtClean="0"/>
              <a:t>          1</a:t>
            </a:r>
            <a:r>
              <a:rPr lang="en-GB" sz="1400" dirty="0" smtClean="0"/>
              <a:t>8</a:t>
            </a:r>
            <a:r>
              <a:rPr lang="ru-RU" sz="1400" dirty="0" smtClean="0"/>
              <a:t>:</a:t>
            </a:r>
            <a:r>
              <a:rPr lang="en-GB" sz="1400" dirty="0" smtClean="0"/>
              <a:t>1</a:t>
            </a:r>
            <a:r>
              <a:rPr lang="en-GB" sz="1400" dirty="0"/>
              <a:t>0</a:t>
            </a:r>
            <a:endParaRPr lang="ru-RU" sz="1400" dirty="0"/>
          </a:p>
        </p:txBody>
      </p:sp>
      <p:cxnSp>
        <p:nvCxnSpPr>
          <p:cNvPr id="137" name="Прямая со стрелкой 136"/>
          <p:cNvCxnSpPr/>
          <p:nvPr/>
        </p:nvCxnSpPr>
        <p:spPr>
          <a:xfrm>
            <a:off x="2987968" y="4448858"/>
            <a:ext cx="3293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2911074" y="4440781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10</a:t>
            </a:r>
            <a:r>
              <a:rPr lang="ru-RU" sz="1000" dirty="0" smtClean="0"/>
              <a:t>:20</a:t>
            </a:r>
            <a:endParaRPr lang="ru-RU" sz="1000" dirty="0"/>
          </a:p>
        </p:txBody>
      </p:sp>
      <p:sp>
        <p:nvSpPr>
          <p:cNvPr id="139" name="TextBox 138"/>
          <p:cNvSpPr txBox="1"/>
          <p:nvPr/>
        </p:nvSpPr>
        <p:spPr>
          <a:xfrm>
            <a:off x="1701385" y="5009363"/>
            <a:ext cx="9328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(Sat)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382401" y="498509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9956</a:t>
            </a:r>
          </a:p>
          <a:p>
            <a:r>
              <a:rPr lang="en-GB" sz="1400" dirty="0" smtClean="0"/>
              <a:t>18</a:t>
            </a:r>
            <a:r>
              <a:rPr lang="ru-RU" sz="1400" dirty="0" smtClean="0"/>
              <a:t>:25         10:30</a:t>
            </a:r>
            <a:endParaRPr lang="ru-RU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829690" y="5336090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10:05</a:t>
            </a:r>
            <a:endParaRPr lang="ru-RU" sz="1000" dirty="0"/>
          </a:p>
        </p:txBody>
      </p:sp>
      <p:cxnSp>
        <p:nvCxnSpPr>
          <p:cNvPr id="153" name="Прямая со стрелкой 152"/>
          <p:cNvCxnSpPr/>
          <p:nvPr/>
        </p:nvCxnSpPr>
        <p:spPr>
          <a:xfrm>
            <a:off x="5820853" y="2211227"/>
            <a:ext cx="182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294004" y="4388850"/>
            <a:ext cx="10290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Qatar (daily)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8026442" y="4696864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QR 0858</a:t>
            </a:r>
          </a:p>
          <a:p>
            <a:r>
              <a:rPr lang="en-GB" sz="1400" dirty="0" smtClean="0"/>
              <a:t>08</a:t>
            </a:r>
            <a:r>
              <a:rPr lang="ru-RU" sz="1400" dirty="0" smtClean="0"/>
              <a:t>:45        </a:t>
            </a:r>
            <a:r>
              <a:rPr lang="ru-RU" sz="1400" dirty="0"/>
              <a:t> </a:t>
            </a:r>
            <a:r>
              <a:rPr lang="ru-RU" sz="1400" dirty="0" smtClean="0"/>
              <a:t> 16:55</a:t>
            </a:r>
            <a:endParaRPr lang="ru-RU" sz="1400" dirty="0"/>
          </a:p>
        </p:txBody>
      </p:sp>
      <p:cxnSp>
        <p:nvCxnSpPr>
          <p:cNvPr id="159" name="Прямая со стрелкой 158"/>
          <p:cNvCxnSpPr/>
          <p:nvPr/>
        </p:nvCxnSpPr>
        <p:spPr>
          <a:xfrm>
            <a:off x="8587288" y="5052486"/>
            <a:ext cx="3254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542243" y="5072486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r>
              <a:rPr lang="ru-RU" sz="1000" dirty="0" smtClean="0"/>
              <a:t>:45</a:t>
            </a:r>
            <a:endParaRPr lang="ru-RU" sz="1000" dirty="0"/>
          </a:p>
        </p:txBody>
      </p:sp>
      <p:sp>
        <p:nvSpPr>
          <p:cNvPr id="163" name="TextBox 162"/>
          <p:cNvSpPr txBox="1"/>
          <p:nvPr/>
        </p:nvSpPr>
        <p:spPr>
          <a:xfrm>
            <a:off x="3880095" y="1720717"/>
            <a:ext cx="58060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b="1" dirty="0" smtClean="0"/>
              <a:t>Daily</a:t>
            </a:r>
            <a:r>
              <a:rPr lang="ru-RU" sz="1300" b="1" dirty="0" smtClean="0"/>
              <a:t>:</a:t>
            </a:r>
            <a:endParaRPr lang="ru-RU" sz="1300" b="1" dirty="0"/>
          </a:p>
        </p:txBody>
      </p:sp>
      <p:sp>
        <p:nvSpPr>
          <p:cNvPr id="169" name="TextBox 168"/>
          <p:cNvSpPr txBox="1"/>
          <p:nvPr/>
        </p:nvSpPr>
        <p:spPr>
          <a:xfrm>
            <a:off x="3891079" y="1961718"/>
            <a:ext cx="11392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4</a:t>
            </a:r>
            <a:r>
              <a:rPr lang="en-GB" sz="1000" dirty="0" smtClean="0"/>
              <a:t> flights</a:t>
            </a:r>
          </a:p>
          <a:p>
            <a:r>
              <a:rPr lang="en-GB" sz="1000" dirty="0" smtClean="0"/>
              <a:t>Uzbekistan Air.</a:t>
            </a:r>
          </a:p>
          <a:p>
            <a:r>
              <a:rPr lang="en-GB" sz="1000" dirty="0" smtClean="0"/>
              <a:t>1 flight Red Wings</a:t>
            </a:r>
          </a:p>
          <a:p>
            <a:r>
              <a:rPr lang="en-GB" sz="1000" dirty="0" smtClean="0"/>
              <a:t>1 flight </a:t>
            </a:r>
            <a:r>
              <a:rPr lang="en-GB" sz="1000" dirty="0" err="1" smtClean="0"/>
              <a:t>Utair</a:t>
            </a:r>
            <a:endParaRPr lang="en-GB" sz="1000" dirty="0" smtClean="0"/>
          </a:p>
          <a:p>
            <a:r>
              <a:rPr lang="en-GB" sz="1000" dirty="0" smtClean="0"/>
              <a:t>2 flights Aeroflot </a:t>
            </a:r>
            <a:endParaRPr lang="ru-RU" sz="1000" dirty="0" smtClean="0"/>
          </a:p>
          <a:p>
            <a:r>
              <a:rPr lang="en-GB" sz="1000" dirty="0"/>
              <a:t>Duration</a:t>
            </a:r>
            <a:r>
              <a:rPr lang="ru-RU" sz="1000" dirty="0"/>
              <a:t>: </a:t>
            </a:r>
            <a:r>
              <a:rPr lang="ru-RU" sz="1000" dirty="0" smtClean="0"/>
              <a:t>3:55</a:t>
            </a:r>
            <a:endParaRPr lang="ru-RU" sz="1000" dirty="0"/>
          </a:p>
          <a:p>
            <a:endParaRPr lang="ru-RU" sz="1000" dirty="0"/>
          </a:p>
        </p:txBody>
      </p:sp>
      <p:sp>
        <p:nvSpPr>
          <p:cNvPr id="170" name="TextBox 169"/>
          <p:cNvSpPr txBox="1"/>
          <p:nvPr/>
        </p:nvSpPr>
        <p:spPr>
          <a:xfrm>
            <a:off x="2187671" y="1709712"/>
            <a:ext cx="14505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 smtClean="0"/>
              <a:t>        Daily</a:t>
            </a:r>
            <a:r>
              <a:rPr lang="ru-RU" sz="1300" b="1" dirty="0" smtClean="0"/>
              <a:t>:</a:t>
            </a:r>
            <a:endParaRPr lang="en-GB" sz="1000" dirty="0" smtClean="0"/>
          </a:p>
          <a:p>
            <a:r>
              <a:rPr lang="en-GB" sz="1000" dirty="0" smtClean="0"/>
              <a:t>      2 flights </a:t>
            </a:r>
            <a:r>
              <a:rPr lang="en-GB" sz="1000" dirty="0" err="1" smtClean="0"/>
              <a:t>RedWings</a:t>
            </a:r>
            <a:endParaRPr lang="en-GB" sz="1000" dirty="0" smtClean="0"/>
          </a:p>
          <a:p>
            <a:r>
              <a:rPr lang="en-GB" sz="1000" dirty="0" smtClean="0"/>
              <a:t>    3 flights Aeroflot</a:t>
            </a:r>
          </a:p>
          <a:p>
            <a:r>
              <a:rPr lang="en-GB" sz="1000" dirty="0" smtClean="0"/>
              <a:t> 5 flights Turkish Air</a:t>
            </a:r>
          </a:p>
          <a:p>
            <a:r>
              <a:rPr lang="en-GB" sz="1000" dirty="0" smtClean="0"/>
              <a:t>1flight Pegasus</a:t>
            </a:r>
            <a:endParaRPr lang="ru-RU" sz="1000" dirty="0" smtClean="0"/>
          </a:p>
          <a:p>
            <a:r>
              <a:rPr lang="en-GB" sz="1000" dirty="0" smtClean="0"/>
              <a:t>Duration</a:t>
            </a:r>
            <a:r>
              <a:rPr lang="ru-RU" sz="1000" dirty="0" smtClean="0"/>
              <a:t>: 4:30</a:t>
            </a:r>
          </a:p>
        </p:txBody>
      </p:sp>
    </p:spTree>
    <p:extLst>
      <p:ext uri="{BB962C8B-B14F-4D97-AF65-F5344CB8AC3E}">
        <p14:creationId xmlns:p14="http://schemas.microsoft.com/office/powerpoint/2010/main" val="57269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492508" y="3082300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Almaty</a:t>
            </a:r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50016" y="3104203"/>
            <a:ext cx="1699462" cy="8976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Dubai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992976" y="11840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Saint P.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940531" y="77308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289627" y="3083756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Istambul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447083" y="3042421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Tashkent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8335825" y="3001749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Doha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106532" y="3014913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Abu-</a:t>
            </a:r>
            <a:r>
              <a:rPr lang="en-GB" dirty="0" err="1" smtClean="0"/>
              <a:t>Dabi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87379" y="6010102"/>
            <a:ext cx="11860534" cy="5237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Incheon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5" idx="6"/>
          </p:cNvCxnSpPr>
          <p:nvPr/>
        </p:nvCxnSpPr>
        <p:spPr>
          <a:xfrm>
            <a:off x="1749478" y="3553019"/>
            <a:ext cx="34345" cy="2438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9981" y="4011863"/>
            <a:ext cx="1418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EK 322</a:t>
            </a:r>
          </a:p>
          <a:p>
            <a:r>
              <a:rPr lang="en-GB" sz="1400" dirty="0" smtClean="0"/>
              <a:t>03</a:t>
            </a:r>
            <a:r>
              <a:rPr lang="ru-RU" sz="1400" dirty="0" smtClean="0"/>
              <a:t>:40         17:00</a:t>
            </a:r>
            <a:endParaRPr lang="ru-RU" sz="14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967391" y="4375497"/>
            <a:ext cx="285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11372" y="4359350"/>
            <a:ext cx="5985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8:20</a:t>
            </a:r>
            <a:endParaRPr lang="ru-RU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-64772" y="4032611"/>
            <a:ext cx="13179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Emirates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777605" y="3488469"/>
            <a:ext cx="0" cy="2502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79286" y="4362787"/>
            <a:ext cx="107721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Etihad (daily)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32109" y="4699470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EY 856</a:t>
            </a:r>
          </a:p>
          <a:p>
            <a:r>
              <a:rPr lang="en-GB" sz="1400" dirty="0" smtClean="0"/>
              <a:t>22</a:t>
            </a:r>
            <a:r>
              <a:rPr lang="ru-RU" sz="1400" dirty="0" smtClean="0"/>
              <a:t>:</a:t>
            </a:r>
            <a:r>
              <a:rPr lang="en-GB" sz="1400" dirty="0" smtClean="0"/>
              <a:t>15</a:t>
            </a:r>
            <a:r>
              <a:rPr lang="ru-RU" sz="1400" dirty="0" smtClean="0"/>
              <a:t>         </a:t>
            </a:r>
            <a:r>
              <a:rPr lang="en-GB" sz="1400" dirty="0" smtClean="0"/>
              <a:t>11</a:t>
            </a:r>
            <a:r>
              <a:rPr lang="ru-RU" sz="1400" dirty="0" smtClean="0"/>
              <a:t>:</a:t>
            </a:r>
            <a:r>
              <a:rPr lang="en-GB" sz="1400" dirty="0" smtClean="0"/>
              <a:t>4</a:t>
            </a:r>
            <a:r>
              <a:rPr lang="ru-RU" sz="1400" dirty="0" smtClean="0"/>
              <a:t>0</a:t>
            </a:r>
            <a:endParaRPr lang="ru-RU" sz="14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6483287" y="5053530"/>
            <a:ext cx="299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16701" y="5092858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r>
              <a:rPr lang="ru-RU" sz="1000" dirty="0" smtClean="0"/>
              <a:t>:25</a:t>
            </a:r>
            <a:endParaRPr lang="ru-RU" sz="1000" dirty="0"/>
          </a:p>
        </p:txBody>
      </p:sp>
      <p:cxnSp>
        <p:nvCxnSpPr>
          <p:cNvPr id="34" name="Прямая со стрелкой 33"/>
          <p:cNvCxnSpPr>
            <a:stCxn id="11" idx="6"/>
          </p:cNvCxnSpPr>
          <p:nvPr/>
        </p:nvCxnSpPr>
        <p:spPr>
          <a:xfrm>
            <a:off x="5935061" y="3495465"/>
            <a:ext cx="0" cy="2523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602672" y="3467957"/>
            <a:ext cx="0" cy="2523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2" idx="6"/>
          </p:cNvCxnSpPr>
          <p:nvPr/>
        </p:nvCxnSpPr>
        <p:spPr>
          <a:xfrm>
            <a:off x="9823803" y="3454793"/>
            <a:ext cx="21199" cy="2473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706254" y="4181190"/>
            <a:ext cx="1417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accent4">
                    <a:lumMod val="75000"/>
                  </a:schemeClr>
                </a:solidFill>
              </a:rPr>
              <a:t>Uzbekistan Airways</a:t>
            </a:r>
          </a:p>
          <a:p>
            <a:r>
              <a:rPr lang="en-GB" sz="1100" dirty="0" smtClean="0">
                <a:solidFill>
                  <a:schemeClr val="accent4">
                    <a:lumMod val="75000"/>
                  </a:schemeClr>
                </a:solidFill>
              </a:rPr>
              <a:t>(daily)</a:t>
            </a:r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91867" y="4143871"/>
            <a:ext cx="171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НУ 511</a:t>
            </a:r>
            <a:endParaRPr lang="en-GB" sz="1400" dirty="0" smtClean="0"/>
          </a:p>
          <a:p>
            <a:r>
              <a:rPr lang="ru-RU" sz="1400" dirty="0" smtClean="0"/>
              <a:t>22:15           08:25</a:t>
            </a:r>
            <a:endParaRPr lang="ru-RU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-56332" y="5004492"/>
            <a:ext cx="89441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</a:t>
            </a:r>
            <a:endParaRPr lang="ru-RU" sz="13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3330" y="4999726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5952</a:t>
            </a:r>
          </a:p>
          <a:p>
            <a:r>
              <a:rPr lang="en-GB" sz="1400" dirty="0" smtClean="0"/>
              <a:t>03</a:t>
            </a:r>
            <a:r>
              <a:rPr lang="ru-RU" sz="1400" dirty="0" smtClean="0"/>
              <a:t>:40          17:</a:t>
            </a:r>
            <a:r>
              <a:rPr lang="ru-RU" sz="1400" dirty="0"/>
              <a:t>0</a:t>
            </a:r>
            <a:r>
              <a:rPr lang="en-GB" sz="1400" dirty="0" smtClean="0"/>
              <a:t>0</a:t>
            </a:r>
            <a:endParaRPr lang="ru-RU" sz="1400" dirty="0"/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911372" y="5371154"/>
            <a:ext cx="332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83152" y="5336891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8:20</a:t>
            </a:r>
            <a:endParaRPr lang="ru-RU" sz="1000" dirty="0"/>
          </a:p>
        </p:txBody>
      </p:sp>
      <p:cxnSp>
        <p:nvCxnSpPr>
          <p:cNvPr id="69" name="Прямая со стрелкой 68"/>
          <p:cNvCxnSpPr/>
          <p:nvPr/>
        </p:nvCxnSpPr>
        <p:spPr>
          <a:xfrm flipV="1">
            <a:off x="5141168" y="4491568"/>
            <a:ext cx="359216" cy="1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759233" y="5051449"/>
            <a:ext cx="10207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Tu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, Su)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026326" y="5408679"/>
            <a:ext cx="454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6</a:t>
            </a:r>
            <a:r>
              <a:rPr lang="ru-RU" sz="1000" dirty="0" smtClean="0"/>
              <a:t>:30</a:t>
            </a:r>
            <a:endParaRPr lang="ru-RU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528736" y="5012259"/>
            <a:ext cx="171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9</a:t>
            </a:r>
            <a:r>
              <a:rPr lang="ru-RU" sz="1400" dirty="0" smtClean="0"/>
              <a:t>42</a:t>
            </a:r>
            <a:endParaRPr lang="en-GB" sz="1400" dirty="0" smtClean="0"/>
          </a:p>
          <a:p>
            <a:r>
              <a:rPr lang="ru-RU" sz="1400" dirty="0" smtClean="0"/>
              <a:t>21:10         07:40</a:t>
            </a:r>
            <a:endParaRPr lang="ru-RU" sz="1400" dirty="0"/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5064138" y="5370626"/>
            <a:ext cx="2902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177311" y="4684669"/>
            <a:ext cx="415498" cy="24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6:20</a:t>
            </a:r>
            <a:endParaRPr lang="ru-RU" sz="1000" dirty="0"/>
          </a:p>
        </p:txBody>
      </p:sp>
      <p:cxnSp>
        <p:nvCxnSpPr>
          <p:cNvPr id="77" name="Прямая со стрелкой 76"/>
          <p:cNvCxnSpPr>
            <a:stCxn id="2" idx="6"/>
          </p:cNvCxnSpPr>
          <p:nvPr/>
        </p:nvCxnSpPr>
        <p:spPr>
          <a:xfrm>
            <a:off x="11980486" y="3535344"/>
            <a:ext cx="0" cy="2382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906204" y="4239472"/>
            <a:ext cx="91653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Air Astana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Mo,tu,fr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660238" y="4239472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KC</a:t>
            </a:r>
            <a:r>
              <a:rPr lang="en-GB" sz="1400" dirty="0"/>
              <a:t> </a:t>
            </a:r>
            <a:r>
              <a:rPr lang="en-GB" sz="1400" dirty="0" smtClean="0"/>
              <a:t>909</a:t>
            </a:r>
          </a:p>
          <a:p>
            <a:r>
              <a:rPr lang="ru-RU" sz="1400" dirty="0" smtClean="0"/>
              <a:t>00:50          09:45</a:t>
            </a:r>
            <a:endParaRPr lang="ru-RU" sz="1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1107546" y="5471497"/>
            <a:ext cx="3423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146327" y="4582888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:50</a:t>
            </a:r>
            <a:endParaRPr lang="ru-RU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9928166" y="5092072"/>
            <a:ext cx="8643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Air Asiana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Tu,fr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587922" y="509157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OZ 578</a:t>
            </a:r>
          </a:p>
          <a:p>
            <a:r>
              <a:rPr lang="en-GB" sz="1400" dirty="0" smtClean="0"/>
              <a:t>23</a:t>
            </a:r>
            <a:r>
              <a:rPr lang="ru-RU" sz="1400" dirty="0" smtClean="0"/>
              <a:t>:00           07:40</a:t>
            </a:r>
            <a:endParaRPr lang="ru-RU" sz="1400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1168344" y="4601891"/>
            <a:ext cx="355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074798" y="5467784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:40</a:t>
            </a:r>
            <a:endParaRPr lang="ru-RU" sz="1000" dirty="0"/>
          </a:p>
        </p:txBody>
      </p:sp>
      <p:cxnSp>
        <p:nvCxnSpPr>
          <p:cNvPr id="65" name="Прямая со стрелкой 64"/>
          <p:cNvCxnSpPr>
            <a:stCxn id="7" idx="2"/>
          </p:cNvCxnSpPr>
          <p:nvPr/>
        </p:nvCxnSpPr>
        <p:spPr>
          <a:xfrm flipH="1">
            <a:off x="1148537" y="464884"/>
            <a:ext cx="2844439" cy="262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104755" y="1021905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     EK-176                                                                                23</a:t>
            </a:r>
            <a:r>
              <a:rPr lang="ru-RU" sz="1000" dirty="0" smtClean="0"/>
              <a:t>:</a:t>
            </a:r>
            <a:r>
              <a:rPr lang="en-GB" sz="1000" dirty="0" smtClean="0"/>
              <a:t>15</a:t>
            </a:r>
            <a:r>
              <a:rPr lang="ru-RU" sz="1000" dirty="0" smtClean="0"/>
              <a:t>      </a:t>
            </a:r>
            <a:r>
              <a:rPr lang="en-GB" sz="1000" dirty="0" smtClean="0"/>
              <a:t> </a:t>
            </a:r>
            <a:r>
              <a:rPr lang="ru-RU" sz="1000" dirty="0" smtClean="0"/>
              <a:t> 06:</a:t>
            </a:r>
            <a:r>
              <a:rPr lang="en-GB" sz="1000" dirty="0" smtClean="0"/>
              <a:t>15</a:t>
            </a:r>
            <a:endParaRPr lang="ru-RU" sz="1000" dirty="0"/>
          </a:p>
        </p:txBody>
      </p:sp>
      <p:cxnSp>
        <p:nvCxnSpPr>
          <p:cNvPr id="88" name="Прямая со стрелкой 87"/>
          <p:cNvCxnSpPr/>
          <p:nvPr/>
        </p:nvCxnSpPr>
        <p:spPr>
          <a:xfrm>
            <a:off x="1479628" y="1291352"/>
            <a:ext cx="2297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01822" y="1284583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/>
              <a:t>6</a:t>
            </a:r>
            <a:r>
              <a:rPr lang="ru-RU" sz="900" dirty="0" smtClean="0"/>
              <a:t>:00</a:t>
            </a:r>
            <a:endParaRPr lang="ru-RU" sz="900" dirty="0"/>
          </a:p>
        </p:txBody>
      </p:sp>
      <p:sp>
        <p:nvSpPr>
          <p:cNvPr id="91" name="TextBox 90"/>
          <p:cNvSpPr txBox="1"/>
          <p:nvPr/>
        </p:nvSpPr>
        <p:spPr>
          <a:xfrm>
            <a:off x="510255" y="998454"/>
            <a:ext cx="64421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b="1" dirty="0" err="1" smtClean="0"/>
              <a:t>Tu</a:t>
            </a:r>
            <a:r>
              <a:rPr lang="en-GB" sz="1300" b="1" dirty="0" smtClean="0"/>
              <a:t>, Su</a:t>
            </a:r>
            <a:r>
              <a:rPr lang="ru-RU" sz="1300" b="1" dirty="0" smtClean="0"/>
              <a:t>:</a:t>
            </a:r>
            <a:endParaRPr lang="ru-RU" sz="1300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526448" y="1518393"/>
            <a:ext cx="52642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b="1" dirty="0" smtClean="0"/>
              <a:t>W, F</a:t>
            </a:r>
            <a:r>
              <a:rPr lang="ru-RU" sz="1300" b="1" dirty="0" smtClean="0"/>
              <a:t>:</a:t>
            </a:r>
            <a:endParaRPr lang="ru-RU" sz="1300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1111945" y="1575702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000" dirty="0" smtClean="0">
                <a:solidFill>
                  <a:schemeClr val="accent4">
                    <a:lumMod val="75000"/>
                  </a:schemeClr>
                </a:solidFill>
              </a:rPr>
              <a:t>    </a:t>
            </a:r>
            <a:r>
              <a:rPr lang="en-GB" sz="1000" dirty="0" smtClean="0"/>
              <a:t>  EK-174                                                                              16</a:t>
            </a:r>
            <a:r>
              <a:rPr lang="ru-RU" sz="1000" dirty="0" smtClean="0"/>
              <a:t>:</a:t>
            </a:r>
            <a:r>
              <a:rPr lang="en-GB" sz="1000" dirty="0" smtClean="0"/>
              <a:t>45</a:t>
            </a:r>
            <a:r>
              <a:rPr lang="ru-RU" sz="1000" dirty="0" smtClean="0"/>
              <a:t>       </a:t>
            </a:r>
            <a:r>
              <a:rPr lang="en-GB" sz="1000" dirty="0" smtClean="0"/>
              <a:t>23</a:t>
            </a:r>
            <a:r>
              <a:rPr lang="ru-RU" sz="1000" dirty="0" smtClean="0"/>
              <a:t>:</a:t>
            </a:r>
            <a:r>
              <a:rPr lang="en-GB" sz="1000" dirty="0" smtClean="0"/>
              <a:t>45</a:t>
            </a:r>
            <a:endParaRPr lang="ru-RU" sz="1000" dirty="0"/>
          </a:p>
        </p:txBody>
      </p:sp>
      <p:cxnSp>
        <p:nvCxnSpPr>
          <p:cNvPr id="118" name="Прямая со стрелкой 117"/>
          <p:cNvCxnSpPr>
            <a:stCxn id="7" idx="4"/>
            <a:endCxn id="10" idx="0"/>
          </p:cNvCxnSpPr>
          <p:nvPr/>
        </p:nvCxnSpPr>
        <p:spPr>
          <a:xfrm flipH="1">
            <a:off x="3033616" y="917927"/>
            <a:ext cx="1703349" cy="2165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>
            <a:stCxn id="7" idx="6"/>
            <a:endCxn id="11" idx="6"/>
          </p:cNvCxnSpPr>
          <p:nvPr/>
        </p:nvCxnSpPr>
        <p:spPr>
          <a:xfrm>
            <a:off x="5480954" y="464884"/>
            <a:ext cx="454107" cy="3030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Прямоугольник 129"/>
          <p:cNvSpPr/>
          <p:nvPr/>
        </p:nvSpPr>
        <p:spPr>
          <a:xfrm>
            <a:off x="5320015" y="1760724"/>
            <a:ext cx="22313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1300" dirty="0"/>
          </a:p>
        </p:txBody>
      </p:sp>
      <p:sp>
        <p:nvSpPr>
          <p:cNvPr id="135" name="TextBox 134"/>
          <p:cNvSpPr txBox="1"/>
          <p:nvPr/>
        </p:nvSpPr>
        <p:spPr>
          <a:xfrm>
            <a:off x="1701385" y="4132675"/>
            <a:ext cx="12531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Turkish Airlines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en-GB" sz="13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435854" y="409560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TK90</a:t>
            </a:r>
          </a:p>
          <a:p>
            <a:r>
              <a:rPr lang="en-GB" sz="1400" dirty="0" smtClean="0"/>
              <a:t>01</a:t>
            </a:r>
            <a:r>
              <a:rPr lang="ru-RU" sz="1400" dirty="0" smtClean="0"/>
              <a:t>:5</a:t>
            </a:r>
            <a:r>
              <a:rPr lang="en-GB" sz="1400" dirty="0" smtClean="0"/>
              <a:t>0</a:t>
            </a:r>
            <a:r>
              <a:rPr lang="ru-RU" sz="1400" dirty="0" smtClean="0"/>
              <a:t>          1</a:t>
            </a:r>
            <a:r>
              <a:rPr lang="en-GB" sz="1400" dirty="0" smtClean="0"/>
              <a:t>8</a:t>
            </a:r>
            <a:r>
              <a:rPr lang="ru-RU" sz="1400" dirty="0" smtClean="0"/>
              <a:t>:</a:t>
            </a:r>
            <a:r>
              <a:rPr lang="en-GB" sz="1400" dirty="0" smtClean="0"/>
              <a:t>1</a:t>
            </a:r>
            <a:r>
              <a:rPr lang="en-GB" sz="1400" dirty="0"/>
              <a:t>0</a:t>
            </a:r>
            <a:endParaRPr lang="ru-RU" sz="1400" dirty="0"/>
          </a:p>
        </p:txBody>
      </p:sp>
      <p:cxnSp>
        <p:nvCxnSpPr>
          <p:cNvPr id="137" name="Прямая со стрелкой 136"/>
          <p:cNvCxnSpPr/>
          <p:nvPr/>
        </p:nvCxnSpPr>
        <p:spPr>
          <a:xfrm>
            <a:off x="2987968" y="4448858"/>
            <a:ext cx="3293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2911074" y="4440781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10</a:t>
            </a:r>
            <a:r>
              <a:rPr lang="ru-RU" sz="1000" dirty="0" smtClean="0"/>
              <a:t>:20</a:t>
            </a:r>
            <a:endParaRPr lang="ru-RU" sz="1000" dirty="0"/>
          </a:p>
        </p:txBody>
      </p:sp>
      <p:sp>
        <p:nvSpPr>
          <p:cNvPr id="139" name="TextBox 138"/>
          <p:cNvSpPr txBox="1"/>
          <p:nvPr/>
        </p:nvSpPr>
        <p:spPr>
          <a:xfrm>
            <a:off x="1701385" y="5009363"/>
            <a:ext cx="9328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(Sat)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382401" y="498509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9956</a:t>
            </a:r>
          </a:p>
          <a:p>
            <a:r>
              <a:rPr lang="en-GB" sz="1400" dirty="0" smtClean="0"/>
              <a:t>18</a:t>
            </a:r>
            <a:r>
              <a:rPr lang="ru-RU" sz="1400" dirty="0" smtClean="0"/>
              <a:t>:25         10:30</a:t>
            </a:r>
            <a:endParaRPr lang="ru-RU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829690" y="5336090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10:05</a:t>
            </a:r>
            <a:endParaRPr lang="ru-RU" sz="1000" dirty="0"/>
          </a:p>
        </p:txBody>
      </p:sp>
      <p:sp>
        <p:nvSpPr>
          <p:cNvPr id="157" name="TextBox 156"/>
          <p:cNvSpPr txBox="1"/>
          <p:nvPr/>
        </p:nvSpPr>
        <p:spPr>
          <a:xfrm>
            <a:off x="8294004" y="4388850"/>
            <a:ext cx="10290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Qatar (daily)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8026442" y="4696864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QR 0858</a:t>
            </a:r>
          </a:p>
          <a:p>
            <a:r>
              <a:rPr lang="en-GB" sz="1400" dirty="0" smtClean="0"/>
              <a:t>08</a:t>
            </a:r>
            <a:r>
              <a:rPr lang="ru-RU" sz="1400" dirty="0" smtClean="0"/>
              <a:t>:45        </a:t>
            </a:r>
            <a:r>
              <a:rPr lang="ru-RU" sz="1400" dirty="0"/>
              <a:t> </a:t>
            </a:r>
            <a:r>
              <a:rPr lang="ru-RU" sz="1400" dirty="0" smtClean="0"/>
              <a:t> 16:55</a:t>
            </a:r>
            <a:endParaRPr lang="ru-RU" sz="1400" dirty="0"/>
          </a:p>
        </p:txBody>
      </p:sp>
      <p:cxnSp>
        <p:nvCxnSpPr>
          <p:cNvPr id="159" name="Прямая со стрелкой 158"/>
          <p:cNvCxnSpPr/>
          <p:nvPr/>
        </p:nvCxnSpPr>
        <p:spPr>
          <a:xfrm>
            <a:off x="8587288" y="5052486"/>
            <a:ext cx="3254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542243" y="5072486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r>
              <a:rPr lang="ru-RU" sz="1000" dirty="0" smtClean="0"/>
              <a:t>:45</a:t>
            </a:r>
            <a:endParaRPr lang="ru-RU" sz="1000" dirty="0"/>
          </a:p>
        </p:txBody>
      </p:sp>
      <p:sp>
        <p:nvSpPr>
          <p:cNvPr id="163" name="TextBox 162"/>
          <p:cNvSpPr txBox="1"/>
          <p:nvPr/>
        </p:nvSpPr>
        <p:spPr>
          <a:xfrm>
            <a:off x="4151071" y="1851431"/>
            <a:ext cx="162736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b="1" dirty="0" smtClean="0"/>
              <a:t>Daily</a:t>
            </a:r>
            <a:r>
              <a:rPr lang="ru-RU" sz="1300" b="1" dirty="0" smtClean="0"/>
              <a:t>: </a:t>
            </a:r>
            <a:r>
              <a:rPr lang="en-GB" sz="1000" dirty="0" smtClean="0"/>
              <a:t>Uzbekistan air</a:t>
            </a:r>
          </a:p>
          <a:p>
            <a:r>
              <a:rPr lang="en-GB" sz="1000" dirty="0" smtClean="0"/>
              <a:t>HY-632/634, different time.</a:t>
            </a:r>
          </a:p>
          <a:p>
            <a:endParaRPr lang="ru-RU" sz="1000" dirty="0"/>
          </a:p>
        </p:txBody>
      </p:sp>
      <p:sp>
        <p:nvSpPr>
          <p:cNvPr id="170" name="TextBox 169"/>
          <p:cNvSpPr txBox="1"/>
          <p:nvPr/>
        </p:nvSpPr>
        <p:spPr>
          <a:xfrm>
            <a:off x="2187671" y="1709712"/>
            <a:ext cx="145052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 smtClean="0"/>
              <a:t>        Daily</a:t>
            </a:r>
            <a:r>
              <a:rPr lang="ru-RU" sz="1300" b="1" dirty="0" smtClean="0"/>
              <a:t>:</a:t>
            </a:r>
            <a:endParaRPr lang="en-GB" sz="1000" dirty="0" smtClean="0"/>
          </a:p>
          <a:p>
            <a:r>
              <a:rPr lang="en-GB" sz="1000" dirty="0" smtClean="0"/>
              <a:t>      </a:t>
            </a:r>
            <a:endParaRPr lang="ru-RU" sz="1000" dirty="0" smtClean="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1489842" y="1844480"/>
            <a:ext cx="219552" cy="6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400387" y="1836513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/>
              <a:t>6</a:t>
            </a:r>
            <a:r>
              <a:rPr lang="ru-RU" sz="900" dirty="0" smtClean="0"/>
              <a:t>:00</a:t>
            </a:r>
            <a:endParaRPr lang="ru-RU" sz="900" dirty="0"/>
          </a:p>
        </p:txBody>
      </p:sp>
      <p:sp>
        <p:nvSpPr>
          <p:cNvPr id="104" name="TextBox 103"/>
          <p:cNvSpPr txBox="1"/>
          <p:nvPr/>
        </p:nvSpPr>
        <p:spPr>
          <a:xfrm>
            <a:off x="2288383" y="2154633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     TK-404                                                                                </a:t>
            </a:r>
            <a:r>
              <a:rPr lang="ru-RU" sz="1000" dirty="0" smtClean="0"/>
              <a:t>01:30      05:</a:t>
            </a:r>
            <a:r>
              <a:rPr lang="ru-RU" sz="1000" dirty="0"/>
              <a:t>2</a:t>
            </a:r>
            <a:r>
              <a:rPr lang="en-GB" sz="1000" dirty="0" smtClean="0"/>
              <a:t>5</a:t>
            </a:r>
            <a:endParaRPr lang="ru-RU" sz="10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805832" y="1751403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     TK-402                                                                           </a:t>
            </a:r>
          </a:p>
          <a:p>
            <a:r>
              <a:rPr lang="en-GB" sz="1000" dirty="0" smtClean="0"/>
              <a:t>     15</a:t>
            </a:r>
            <a:r>
              <a:rPr lang="ru-RU" sz="1000" dirty="0" smtClean="0"/>
              <a:t>:25     19:20</a:t>
            </a:r>
            <a:endParaRPr lang="ru-RU" sz="10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3061988" y="2109948"/>
            <a:ext cx="4127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2570756" y="2554743"/>
            <a:ext cx="4995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029621" y="2063020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/>
              <a:t>3:55</a:t>
            </a:r>
            <a:endParaRPr lang="ru-RU" sz="900" dirty="0"/>
          </a:p>
        </p:txBody>
      </p:sp>
      <p:sp>
        <p:nvSpPr>
          <p:cNvPr id="112" name="TextBox 111"/>
          <p:cNvSpPr txBox="1"/>
          <p:nvPr/>
        </p:nvSpPr>
        <p:spPr>
          <a:xfrm>
            <a:off x="2579509" y="2532295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/>
              <a:t>3:55</a:t>
            </a:r>
            <a:endParaRPr lang="ru-RU" sz="9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92774" y="838222"/>
            <a:ext cx="1907428" cy="12899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125068" y="1793512"/>
            <a:ext cx="1556936" cy="700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75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492508" y="3082300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Almaty</a:t>
            </a:r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50016" y="3104203"/>
            <a:ext cx="1699462" cy="8976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Dubai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532363" y="176992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Ekaterinburg</a:t>
            </a:r>
            <a:endParaRPr lang="ru-RU" sz="1300" dirty="0"/>
          </a:p>
        </p:txBody>
      </p:sp>
      <p:sp>
        <p:nvSpPr>
          <p:cNvPr id="9" name="TextBox 8"/>
          <p:cNvSpPr txBox="1"/>
          <p:nvPr/>
        </p:nvSpPr>
        <p:spPr>
          <a:xfrm>
            <a:off x="4940531" y="77308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289627" y="3083756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Istambul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447083" y="3042421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Tashkent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8310213" y="3083756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Doha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106532" y="3014913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Abu-</a:t>
            </a:r>
            <a:r>
              <a:rPr lang="en-GB" dirty="0" err="1" smtClean="0"/>
              <a:t>Dabi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87379" y="6010102"/>
            <a:ext cx="11860534" cy="5237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Incheon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5" idx="6"/>
          </p:cNvCxnSpPr>
          <p:nvPr/>
        </p:nvCxnSpPr>
        <p:spPr>
          <a:xfrm>
            <a:off x="1749478" y="3553019"/>
            <a:ext cx="34345" cy="2438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9981" y="4011863"/>
            <a:ext cx="1418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EK 322</a:t>
            </a:r>
          </a:p>
          <a:p>
            <a:r>
              <a:rPr lang="en-GB" sz="1400" dirty="0" smtClean="0"/>
              <a:t>03</a:t>
            </a:r>
            <a:r>
              <a:rPr lang="ru-RU" sz="1400" dirty="0" smtClean="0"/>
              <a:t>:40         17:00</a:t>
            </a:r>
            <a:endParaRPr lang="ru-RU" sz="14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967391" y="4375497"/>
            <a:ext cx="285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11372" y="4359350"/>
            <a:ext cx="5985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8:20</a:t>
            </a:r>
            <a:endParaRPr lang="ru-RU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-64772" y="4032611"/>
            <a:ext cx="13179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Emirates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777605" y="3488469"/>
            <a:ext cx="0" cy="2502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79286" y="4362787"/>
            <a:ext cx="107721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Etihad (daily)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32109" y="4699470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EY 856</a:t>
            </a:r>
          </a:p>
          <a:p>
            <a:r>
              <a:rPr lang="en-GB" sz="1400" dirty="0" smtClean="0"/>
              <a:t>22</a:t>
            </a:r>
            <a:r>
              <a:rPr lang="ru-RU" sz="1400" dirty="0" smtClean="0"/>
              <a:t>:</a:t>
            </a:r>
            <a:r>
              <a:rPr lang="en-GB" sz="1400" dirty="0" smtClean="0"/>
              <a:t>15</a:t>
            </a:r>
            <a:r>
              <a:rPr lang="ru-RU" sz="1400" dirty="0" smtClean="0"/>
              <a:t>         </a:t>
            </a:r>
            <a:r>
              <a:rPr lang="en-GB" sz="1400" dirty="0" smtClean="0"/>
              <a:t>11</a:t>
            </a:r>
            <a:r>
              <a:rPr lang="ru-RU" sz="1400" dirty="0" smtClean="0"/>
              <a:t>:</a:t>
            </a:r>
            <a:r>
              <a:rPr lang="en-GB" sz="1400" dirty="0" smtClean="0"/>
              <a:t>4</a:t>
            </a:r>
            <a:r>
              <a:rPr lang="ru-RU" sz="1400" dirty="0" smtClean="0"/>
              <a:t>0</a:t>
            </a:r>
            <a:endParaRPr lang="ru-RU" sz="14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6483287" y="5053530"/>
            <a:ext cx="299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16701" y="5092858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r>
              <a:rPr lang="ru-RU" sz="1000" dirty="0" smtClean="0"/>
              <a:t>:25</a:t>
            </a:r>
            <a:endParaRPr lang="ru-RU" sz="1000" dirty="0"/>
          </a:p>
        </p:txBody>
      </p:sp>
      <p:cxnSp>
        <p:nvCxnSpPr>
          <p:cNvPr id="34" name="Прямая со стрелкой 33"/>
          <p:cNvCxnSpPr>
            <a:stCxn id="11" idx="6"/>
          </p:cNvCxnSpPr>
          <p:nvPr/>
        </p:nvCxnSpPr>
        <p:spPr>
          <a:xfrm>
            <a:off x="5935061" y="3495465"/>
            <a:ext cx="0" cy="2523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602672" y="3467957"/>
            <a:ext cx="0" cy="2523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2" idx="6"/>
          </p:cNvCxnSpPr>
          <p:nvPr/>
        </p:nvCxnSpPr>
        <p:spPr>
          <a:xfrm>
            <a:off x="9798191" y="3536800"/>
            <a:ext cx="21199" cy="2473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706254" y="4181190"/>
            <a:ext cx="1417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accent4">
                    <a:lumMod val="75000"/>
                  </a:schemeClr>
                </a:solidFill>
              </a:rPr>
              <a:t>Uzbekistan Airways</a:t>
            </a:r>
          </a:p>
          <a:p>
            <a:r>
              <a:rPr lang="en-GB" sz="1100" dirty="0" smtClean="0">
                <a:solidFill>
                  <a:schemeClr val="accent4">
                    <a:lumMod val="75000"/>
                  </a:schemeClr>
                </a:solidFill>
              </a:rPr>
              <a:t>(daily)</a:t>
            </a:r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91867" y="4143871"/>
            <a:ext cx="171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НУ 511</a:t>
            </a:r>
            <a:endParaRPr lang="en-GB" sz="1400" dirty="0" smtClean="0"/>
          </a:p>
          <a:p>
            <a:r>
              <a:rPr lang="ru-RU" sz="1400" dirty="0" smtClean="0"/>
              <a:t>22:15           08:25</a:t>
            </a:r>
            <a:endParaRPr lang="ru-RU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-56332" y="5004492"/>
            <a:ext cx="89441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</a:t>
            </a:r>
            <a:endParaRPr lang="ru-RU" sz="13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3330" y="4999726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5952</a:t>
            </a:r>
          </a:p>
          <a:p>
            <a:r>
              <a:rPr lang="en-GB" sz="1400" dirty="0" smtClean="0"/>
              <a:t>03</a:t>
            </a:r>
            <a:r>
              <a:rPr lang="ru-RU" sz="1400" dirty="0" smtClean="0"/>
              <a:t>:40          17:</a:t>
            </a:r>
            <a:r>
              <a:rPr lang="ru-RU" sz="1400" dirty="0"/>
              <a:t>0</a:t>
            </a:r>
            <a:r>
              <a:rPr lang="en-GB" sz="1400" dirty="0" smtClean="0"/>
              <a:t>0</a:t>
            </a:r>
            <a:endParaRPr lang="ru-RU" sz="1400" dirty="0"/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911372" y="5371154"/>
            <a:ext cx="332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83152" y="5336891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8:20</a:t>
            </a:r>
            <a:endParaRPr lang="ru-RU" sz="1000" dirty="0"/>
          </a:p>
        </p:txBody>
      </p:sp>
      <p:cxnSp>
        <p:nvCxnSpPr>
          <p:cNvPr id="69" name="Прямая со стрелкой 68"/>
          <p:cNvCxnSpPr/>
          <p:nvPr/>
        </p:nvCxnSpPr>
        <p:spPr>
          <a:xfrm flipV="1">
            <a:off x="5141168" y="4491568"/>
            <a:ext cx="359216" cy="1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759233" y="5051449"/>
            <a:ext cx="10207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Tu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, Su)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026326" y="5408679"/>
            <a:ext cx="454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6</a:t>
            </a:r>
            <a:r>
              <a:rPr lang="ru-RU" sz="1000" dirty="0" smtClean="0"/>
              <a:t>:30</a:t>
            </a:r>
            <a:endParaRPr lang="ru-RU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528736" y="5012259"/>
            <a:ext cx="171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9</a:t>
            </a:r>
            <a:r>
              <a:rPr lang="ru-RU" sz="1400" dirty="0" smtClean="0"/>
              <a:t>42</a:t>
            </a:r>
            <a:endParaRPr lang="en-GB" sz="1400" dirty="0" smtClean="0"/>
          </a:p>
          <a:p>
            <a:r>
              <a:rPr lang="ru-RU" sz="1400" dirty="0" smtClean="0"/>
              <a:t>21:10         07:40</a:t>
            </a:r>
            <a:endParaRPr lang="ru-RU" sz="1400" dirty="0"/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5064138" y="5370626"/>
            <a:ext cx="2902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177311" y="4684669"/>
            <a:ext cx="415498" cy="24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6:20</a:t>
            </a:r>
            <a:endParaRPr lang="ru-RU" sz="1000" dirty="0"/>
          </a:p>
        </p:txBody>
      </p:sp>
      <p:cxnSp>
        <p:nvCxnSpPr>
          <p:cNvPr id="77" name="Прямая со стрелкой 76"/>
          <p:cNvCxnSpPr>
            <a:stCxn id="2" idx="6"/>
          </p:cNvCxnSpPr>
          <p:nvPr/>
        </p:nvCxnSpPr>
        <p:spPr>
          <a:xfrm>
            <a:off x="11980486" y="3535344"/>
            <a:ext cx="0" cy="2382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906204" y="4239472"/>
            <a:ext cx="91653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Air Astana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Mo,tu,fr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660238" y="4239472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KC</a:t>
            </a:r>
            <a:r>
              <a:rPr lang="en-GB" sz="1400" dirty="0"/>
              <a:t> </a:t>
            </a:r>
            <a:r>
              <a:rPr lang="en-GB" sz="1400" dirty="0" smtClean="0"/>
              <a:t>909</a:t>
            </a:r>
          </a:p>
          <a:p>
            <a:r>
              <a:rPr lang="ru-RU" sz="1400" dirty="0" smtClean="0"/>
              <a:t>00:50          09:45</a:t>
            </a:r>
            <a:endParaRPr lang="ru-RU" sz="1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1107546" y="5471497"/>
            <a:ext cx="3423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146327" y="4582888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:50</a:t>
            </a:r>
            <a:endParaRPr lang="ru-RU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9928166" y="5092072"/>
            <a:ext cx="8643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Air Asiana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Tu,fr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587922" y="509157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OZ 578</a:t>
            </a:r>
          </a:p>
          <a:p>
            <a:r>
              <a:rPr lang="en-GB" sz="1400" dirty="0" smtClean="0"/>
              <a:t>23</a:t>
            </a:r>
            <a:r>
              <a:rPr lang="ru-RU" sz="1400" dirty="0" smtClean="0"/>
              <a:t>:00           07:40</a:t>
            </a:r>
            <a:endParaRPr lang="ru-RU" sz="1400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1168344" y="4601891"/>
            <a:ext cx="355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074798" y="5467784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:40</a:t>
            </a:r>
            <a:endParaRPr lang="ru-RU" sz="1000" dirty="0"/>
          </a:p>
        </p:txBody>
      </p:sp>
      <p:cxnSp>
        <p:nvCxnSpPr>
          <p:cNvPr id="65" name="Прямая со стрелкой 64"/>
          <p:cNvCxnSpPr>
            <a:stCxn id="6" idx="2"/>
            <a:endCxn id="5" idx="0"/>
          </p:cNvCxnSpPr>
          <p:nvPr/>
        </p:nvCxnSpPr>
        <p:spPr>
          <a:xfrm flipH="1">
            <a:off x="899747" y="630036"/>
            <a:ext cx="3632616" cy="2474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546397" y="736813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 </a:t>
            </a:r>
            <a:r>
              <a:rPr lang="ru-RU" sz="1000" dirty="0" smtClean="0"/>
              <a:t>     </a:t>
            </a:r>
            <a:r>
              <a:rPr lang="en-GB" sz="1000" dirty="0" smtClean="0"/>
              <a:t>FZ - 902                                                                                16</a:t>
            </a:r>
            <a:r>
              <a:rPr lang="ru-RU" sz="1000" dirty="0" smtClean="0"/>
              <a:t>:</a:t>
            </a:r>
            <a:r>
              <a:rPr lang="en-GB" sz="1000" dirty="0" smtClean="0"/>
              <a:t>2</a:t>
            </a:r>
            <a:r>
              <a:rPr lang="ru-RU" sz="1000" dirty="0" smtClean="0"/>
              <a:t>0       </a:t>
            </a:r>
            <a:r>
              <a:rPr lang="en-GB" sz="1000" dirty="0" smtClean="0"/>
              <a:t>20</a:t>
            </a:r>
            <a:r>
              <a:rPr lang="ru-RU" sz="1000" dirty="0" smtClean="0"/>
              <a:t>:</a:t>
            </a:r>
            <a:r>
              <a:rPr lang="en-GB" sz="1000" dirty="0" smtClean="0"/>
              <a:t>35</a:t>
            </a:r>
            <a:endParaRPr lang="ru-RU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1534351" y="1128991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      FZ </a:t>
            </a:r>
            <a:r>
              <a:rPr lang="en-GB" sz="1000" dirty="0"/>
              <a:t>- 902</a:t>
            </a:r>
            <a:r>
              <a:rPr lang="en-GB" sz="1000" dirty="0" smtClean="0"/>
              <a:t>                                                                             </a:t>
            </a:r>
            <a:r>
              <a:rPr lang="ru-RU" sz="1000" dirty="0" smtClean="0"/>
              <a:t>17:</a:t>
            </a:r>
            <a:r>
              <a:rPr lang="en-GB" sz="1000" dirty="0" smtClean="0"/>
              <a:t>25        21</a:t>
            </a:r>
            <a:r>
              <a:rPr lang="ru-RU" sz="1000" dirty="0" smtClean="0"/>
              <a:t>:</a:t>
            </a:r>
            <a:r>
              <a:rPr lang="en-GB" sz="1000" dirty="0" smtClean="0"/>
              <a:t>4</a:t>
            </a:r>
            <a:r>
              <a:rPr lang="ru-RU" sz="1000" dirty="0" smtClean="0"/>
              <a:t>0</a:t>
            </a:r>
            <a:endParaRPr lang="ru-RU" sz="1000" dirty="0"/>
          </a:p>
        </p:txBody>
      </p:sp>
      <p:sp>
        <p:nvSpPr>
          <p:cNvPr id="91" name="TextBox 90"/>
          <p:cNvSpPr txBox="1"/>
          <p:nvPr/>
        </p:nvSpPr>
        <p:spPr>
          <a:xfrm>
            <a:off x="1056414" y="707716"/>
            <a:ext cx="654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Su, W</a:t>
            </a:r>
            <a:r>
              <a:rPr lang="ru-RU" sz="1400" dirty="0" smtClean="0"/>
              <a:t>:</a:t>
            </a:r>
            <a:endParaRPr lang="en-US" sz="1400" dirty="0"/>
          </a:p>
        </p:txBody>
      </p:sp>
      <p:cxnSp>
        <p:nvCxnSpPr>
          <p:cNvPr id="134" name="Прямая со стрелкой 133"/>
          <p:cNvCxnSpPr>
            <a:stCxn id="6" idx="6"/>
            <a:endCxn id="2" idx="0"/>
          </p:cNvCxnSpPr>
          <p:nvPr/>
        </p:nvCxnSpPr>
        <p:spPr>
          <a:xfrm>
            <a:off x="6020341" y="630036"/>
            <a:ext cx="5216156" cy="2452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1701385" y="4132675"/>
            <a:ext cx="12531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Turkish Airlines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en-GB" sz="13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435854" y="409560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TK90</a:t>
            </a:r>
          </a:p>
          <a:p>
            <a:r>
              <a:rPr lang="en-GB" sz="1400" dirty="0" smtClean="0"/>
              <a:t>01</a:t>
            </a:r>
            <a:r>
              <a:rPr lang="ru-RU" sz="1400" dirty="0" smtClean="0"/>
              <a:t>:5</a:t>
            </a:r>
            <a:r>
              <a:rPr lang="en-GB" sz="1400" dirty="0" smtClean="0"/>
              <a:t>0</a:t>
            </a:r>
            <a:r>
              <a:rPr lang="ru-RU" sz="1400" dirty="0" smtClean="0"/>
              <a:t>          1</a:t>
            </a:r>
            <a:r>
              <a:rPr lang="en-GB" sz="1400" dirty="0" smtClean="0"/>
              <a:t>8</a:t>
            </a:r>
            <a:r>
              <a:rPr lang="ru-RU" sz="1400" dirty="0" smtClean="0"/>
              <a:t>:</a:t>
            </a:r>
            <a:r>
              <a:rPr lang="en-GB" sz="1400" dirty="0" smtClean="0"/>
              <a:t>1</a:t>
            </a:r>
            <a:r>
              <a:rPr lang="en-GB" sz="1400" dirty="0"/>
              <a:t>0</a:t>
            </a:r>
            <a:endParaRPr lang="ru-RU" sz="1400" dirty="0"/>
          </a:p>
        </p:txBody>
      </p:sp>
      <p:cxnSp>
        <p:nvCxnSpPr>
          <p:cNvPr id="137" name="Прямая со стрелкой 136"/>
          <p:cNvCxnSpPr/>
          <p:nvPr/>
        </p:nvCxnSpPr>
        <p:spPr>
          <a:xfrm>
            <a:off x="2987968" y="4448858"/>
            <a:ext cx="3293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2911074" y="4440781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10</a:t>
            </a:r>
            <a:r>
              <a:rPr lang="ru-RU" sz="1000" dirty="0" smtClean="0"/>
              <a:t>:20</a:t>
            </a:r>
            <a:endParaRPr lang="ru-RU" sz="1000" dirty="0"/>
          </a:p>
        </p:txBody>
      </p:sp>
      <p:sp>
        <p:nvSpPr>
          <p:cNvPr id="139" name="TextBox 138"/>
          <p:cNvSpPr txBox="1"/>
          <p:nvPr/>
        </p:nvSpPr>
        <p:spPr>
          <a:xfrm>
            <a:off x="1701385" y="5009363"/>
            <a:ext cx="9328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(Sat)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382401" y="498509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9956</a:t>
            </a:r>
          </a:p>
          <a:p>
            <a:r>
              <a:rPr lang="en-GB" sz="1400" dirty="0" smtClean="0"/>
              <a:t>18</a:t>
            </a:r>
            <a:r>
              <a:rPr lang="ru-RU" sz="1400" dirty="0" smtClean="0"/>
              <a:t>:25         10:30</a:t>
            </a:r>
            <a:endParaRPr lang="ru-RU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829690" y="5336090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10:05</a:t>
            </a:r>
            <a:endParaRPr lang="ru-RU" sz="1000" dirty="0"/>
          </a:p>
        </p:txBody>
      </p:sp>
      <p:sp>
        <p:nvSpPr>
          <p:cNvPr id="157" name="TextBox 156"/>
          <p:cNvSpPr txBox="1"/>
          <p:nvPr/>
        </p:nvSpPr>
        <p:spPr>
          <a:xfrm>
            <a:off x="8294004" y="4388850"/>
            <a:ext cx="10290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Qatar (daily)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8026442" y="4696864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QR 0858</a:t>
            </a:r>
          </a:p>
          <a:p>
            <a:r>
              <a:rPr lang="en-GB" sz="1400" dirty="0" smtClean="0"/>
              <a:t>08</a:t>
            </a:r>
            <a:r>
              <a:rPr lang="ru-RU" sz="1400" dirty="0" smtClean="0"/>
              <a:t>:45        </a:t>
            </a:r>
            <a:r>
              <a:rPr lang="ru-RU" sz="1400" dirty="0"/>
              <a:t> </a:t>
            </a:r>
            <a:r>
              <a:rPr lang="ru-RU" sz="1400" dirty="0" smtClean="0"/>
              <a:t> 16:55</a:t>
            </a:r>
            <a:endParaRPr lang="ru-RU" sz="1400" dirty="0"/>
          </a:p>
        </p:txBody>
      </p:sp>
      <p:cxnSp>
        <p:nvCxnSpPr>
          <p:cNvPr id="159" name="Прямая со стрелкой 158"/>
          <p:cNvCxnSpPr/>
          <p:nvPr/>
        </p:nvCxnSpPr>
        <p:spPr>
          <a:xfrm>
            <a:off x="8587288" y="5052486"/>
            <a:ext cx="3254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542243" y="5072486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r>
              <a:rPr lang="ru-RU" sz="1000" dirty="0" smtClean="0"/>
              <a:t>:45</a:t>
            </a:r>
            <a:endParaRPr lang="ru-RU" sz="1000" dirty="0"/>
          </a:p>
        </p:txBody>
      </p:sp>
      <p:sp>
        <p:nvSpPr>
          <p:cNvPr id="170" name="TextBox 169"/>
          <p:cNvSpPr txBox="1"/>
          <p:nvPr/>
        </p:nvSpPr>
        <p:spPr>
          <a:xfrm>
            <a:off x="1728534" y="1013698"/>
            <a:ext cx="145052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 smtClean="0"/>
              <a:t>        </a:t>
            </a:r>
            <a:endParaRPr lang="ru-RU" sz="10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1060652" y="1097713"/>
            <a:ext cx="37221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/>
              <a:t>M</a:t>
            </a:r>
            <a:r>
              <a:rPr lang="ru-RU" sz="1300" dirty="0" smtClean="0"/>
              <a:t>:</a:t>
            </a:r>
            <a:endParaRPr lang="ru-RU" sz="13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1710760" y="1529101"/>
            <a:ext cx="6390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815025" y="1531889"/>
            <a:ext cx="951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:15</a:t>
            </a:r>
            <a:endParaRPr lang="ru-RU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8123710" y="626890"/>
            <a:ext cx="87645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err="1" smtClean="0"/>
              <a:t>Tu</a:t>
            </a:r>
            <a:r>
              <a:rPr lang="en-GB" sz="1300" dirty="0" smtClean="0"/>
              <a:t>, </a:t>
            </a:r>
            <a:r>
              <a:rPr lang="en-GB" sz="1300" dirty="0" err="1" smtClean="0"/>
              <a:t>Th</a:t>
            </a:r>
            <a:r>
              <a:rPr lang="en-GB" sz="1300" dirty="0" smtClean="0"/>
              <a:t>, Sa</a:t>
            </a:r>
            <a:r>
              <a:rPr lang="ru-RU" sz="1300" dirty="0" smtClean="0"/>
              <a:t>:</a:t>
            </a:r>
            <a:endParaRPr lang="ru-RU" sz="1300" dirty="0"/>
          </a:p>
        </p:txBody>
      </p:sp>
      <p:sp>
        <p:nvSpPr>
          <p:cNvPr id="105" name="TextBox 104"/>
          <p:cNvSpPr txBox="1"/>
          <p:nvPr/>
        </p:nvSpPr>
        <p:spPr>
          <a:xfrm>
            <a:off x="8775344" y="672623"/>
            <a:ext cx="1095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 </a:t>
            </a:r>
            <a:r>
              <a:rPr lang="ru-RU" sz="1000" dirty="0" smtClean="0"/>
              <a:t>     </a:t>
            </a:r>
            <a:r>
              <a:rPr lang="en-GB" sz="1000" dirty="0"/>
              <a:t>WZ‑1073</a:t>
            </a:r>
            <a:r>
              <a:rPr lang="en-GB" sz="1000" dirty="0" smtClean="0"/>
              <a:t>                                                                                </a:t>
            </a:r>
            <a:r>
              <a:rPr lang="ru-RU" sz="1000" dirty="0" smtClean="0"/>
              <a:t>08:30       12:25</a:t>
            </a:r>
            <a:endParaRPr lang="ru-RU" sz="1000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9000168" y="1039027"/>
            <a:ext cx="6024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093660" y="1026015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2:55</a:t>
            </a:r>
            <a:endParaRPr lang="ru-RU" sz="10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69437" y="487204"/>
            <a:ext cx="2160253" cy="12939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026442" y="303038"/>
            <a:ext cx="2459434" cy="12676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9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492508" y="3082300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Almaty</a:t>
            </a:r>
            <a:endParaRPr lang="ru-RU" sz="1600" dirty="0"/>
          </a:p>
        </p:txBody>
      </p:sp>
      <p:sp>
        <p:nvSpPr>
          <p:cNvPr id="4" name="Овал 3"/>
          <p:cNvSpPr/>
          <p:nvPr/>
        </p:nvSpPr>
        <p:spPr>
          <a:xfrm>
            <a:off x="4002460" y="9718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Novosibirsk</a:t>
            </a:r>
            <a:endParaRPr lang="ru-RU" sz="1400" dirty="0"/>
          </a:p>
        </p:txBody>
      </p:sp>
      <p:sp>
        <p:nvSpPr>
          <p:cNvPr id="5" name="Овал 4"/>
          <p:cNvSpPr/>
          <p:nvPr/>
        </p:nvSpPr>
        <p:spPr>
          <a:xfrm>
            <a:off x="50016" y="3104203"/>
            <a:ext cx="1699462" cy="8976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Dubai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940531" y="77308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289627" y="3083756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Istambul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447083" y="3042421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Tashkent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8335825" y="3001749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Doha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106532" y="3014913"/>
            <a:ext cx="1487978" cy="906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Abu-</a:t>
            </a:r>
            <a:r>
              <a:rPr lang="en-GB" dirty="0" err="1" smtClean="0"/>
              <a:t>Dabi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87379" y="6010102"/>
            <a:ext cx="11860534" cy="5237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Incheon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5" idx="6"/>
          </p:cNvCxnSpPr>
          <p:nvPr/>
        </p:nvCxnSpPr>
        <p:spPr>
          <a:xfrm>
            <a:off x="1749478" y="3553019"/>
            <a:ext cx="34345" cy="2438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9981" y="4011863"/>
            <a:ext cx="1418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EK 322</a:t>
            </a:r>
          </a:p>
          <a:p>
            <a:r>
              <a:rPr lang="en-GB" sz="1400" dirty="0" smtClean="0"/>
              <a:t>03</a:t>
            </a:r>
            <a:r>
              <a:rPr lang="ru-RU" sz="1400" dirty="0" smtClean="0"/>
              <a:t>:40         17:00</a:t>
            </a:r>
            <a:endParaRPr lang="ru-RU" sz="14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967391" y="4375497"/>
            <a:ext cx="2857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11372" y="4359350"/>
            <a:ext cx="5985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8:20</a:t>
            </a:r>
            <a:endParaRPr lang="ru-RU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-64772" y="4032611"/>
            <a:ext cx="13179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Emirates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777605" y="3488469"/>
            <a:ext cx="0" cy="2502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79286" y="4362787"/>
            <a:ext cx="107721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Etihad (daily)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32109" y="4699470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EY 856</a:t>
            </a:r>
          </a:p>
          <a:p>
            <a:r>
              <a:rPr lang="en-GB" sz="1400" dirty="0" smtClean="0"/>
              <a:t>22</a:t>
            </a:r>
            <a:r>
              <a:rPr lang="ru-RU" sz="1400" dirty="0" smtClean="0"/>
              <a:t>:</a:t>
            </a:r>
            <a:r>
              <a:rPr lang="en-GB" sz="1400" dirty="0" smtClean="0"/>
              <a:t>15</a:t>
            </a:r>
            <a:r>
              <a:rPr lang="ru-RU" sz="1400" dirty="0" smtClean="0"/>
              <a:t>         </a:t>
            </a:r>
            <a:r>
              <a:rPr lang="en-GB" sz="1400" dirty="0" smtClean="0"/>
              <a:t>11</a:t>
            </a:r>
            <a:r>
              <a:rPr lang="ru-RU" sz="1400" dirty="0" smtClean="0"/>
              <a:t>:</a:t>
            </a:r>
            <a:r>
              <a:rPr lang="en-GB" sz="1400" dirty="0" smtClean="0"/>
              <a:t>4</a:t>
            </a:r>
            <a:r>
              <a:rPr lang="ru-RU" sz="1400" dirty="0" smtClean="0"/>
              <a:t>0</a:t>
            </a:r>
            <a:endParaRPr lang="ru-RU" sz="14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6483287" y="5053530"/>
            <a:ext cx="299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16701" y="5092858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r>
              <a:rPr lang="ru-RU" sz="1000" dirty="0" smtClean="0"/>
              <a:t>:25</a:t>
            </a:r>
            <a:endParaRPr lang="ru-RU" sz="1000" dirty="0"/>
          </a:p>
        </p:txBody>
      </p:sp>
      <p:cxnSp>
        <p:nvCxnSpPr>
          <p:cNvPr id="34" name="Прямая со стрелкой 33"/>
          <p:cNvCxnSpPr>
            <a:stCxn id="11" idx="6"/>
          </p:cNvCxnSpPr>
          <p:nvPr/>
        </p:nvCxnSpPr>
        <p:spPr>
          <a:xfrm>
            <a:off x="5935061" y="3495465"/>
            <a:ext cx="0" cy="2523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602672" y="3467957"/>
            <a:ext cx="0" cy="2523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2" idx="6"/>
          </p:cNvCxnSpPr>
          <p:nvPr/>
        </p:nvCxnSpPr>
        <p:spPr>
          <a:xfrm>
            <a:off x="9823803" y="3454793"/>
            <a:ext cx="21199" cy="2473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706254" y="4181190"/>
            <a:ext cx="1417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accent4">
                    <a:lumMod val="75000"/>
                  </a:schemeClr>
                </a:solidFill>
              </a:rPr>
              <a:t>Uzbekistan Airways</a:t>
            </a:r>
          </a:p>
          <a:p>
            <a:r>
              <a:rPr lang="en-GB" sz="1100" dirty="0" smtClean="0">
                <a:solidFill>
                  <a:schemeClr val="accent4">
                    <a:lumMod val="75000"/>
                  </a:schemeClr>
                </a:solidFill>
              </a:rPr>
              <a:t>(daily)</a:t>
            </a:r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91867" y="4143871"/>
            <a:ext cx="171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НУ 511</a:t>
            </a:r>
            <a:endParaRPr lang="en-GB" sz="1400" dirty="0" smtClean="0"/>
          </a:p>
          <a:p>
            <a:r>
              <a:rPr lang="ru-RU" sz="1400" dirty="0" smtClean="0"/>
              <a:t>22:15           08:25</a:t>
            </a:r>
            <a:endParaRPr lang="ru-RU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-56332" y="5004492"/>
            <a:ext cx="89441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</a:t>
            </a:r>
            <a:endParaRPr lang="ru-RU" sz="13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3330" y="4999726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5952</a:t>
            </a:r>
          </a:p>
          <a:p>
            <a:r>
              <a:rPr lang="en-GB" sz="1400" dirty="0" smtClean="0"/>
              <a:t>03</a:t>
            </a:r>
            <a:r>
              <a:rPr lang="ru-RU" sz="1400" dirty="0" smtClean="0"/>
              <a:t>:40          17:</a:t>
            </a:r>
            <a:r>
              <a:rPr lang="ru-RU" sz="1400" dirty="0"/>
              <a:t>0</a:t>
            </a:r>
            <a:r>
              <a:rPr lang="en-GB" sz="1400" dirty="0" smtClean="0"/>
              <a:t>0</a:t>
            </a:r>
            <a:endParaRPr lang="ru-RU" sz="1400" dirty="0"/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911372" y="5371154"/>
            <a:ext cx="332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83152" y="5336891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8:20</a:t>
            </a:r>
            <a:endParaRPr lang="ru-RU" sz="1000" dirty="0"/>
          </a:p>
        </p:txBody>
      </p:sp>
      <p:cxnSp>
        <p:nvCxnSpPr>
          <p:cNvPr id="69" name="Прямая со стрелкой 68"/>
          <p:cNvCxnSpPr/>
          <p:nvPr/>
        </p:nvCxnSpPr>
        <p:spPr>
          <a:xfrm flipV="1">
            <a:off x="5141168" y="4491568"/>
            <a:ext cx="359216" cy="1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759233" y="5051449"/>
            <a:ext cx="10207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Tu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, Su)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026326" y="5408679"/>
            <a:ext cx="454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6</a:t>
            </a:r>
            <a:r>
              <a:rPr lang="ru-RU" sz="1000" dirty="0" smtClean="0"/>
              <a:t>:30</a:t>
            </a:r>
            <a:endParaRPr lang="ru-RU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528736" y="5012259"/>
            <a:ext cx="171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9</a:t>
            </a:r>
            <a:r>
              <a:rPr lang="ru-RU" sz="1400" dirty="0" smtClean="0"/>
              <a:t>42</a:t>
            </a:r>
            <a:endParaRPr lang="en-GB" sz="1400" dirty="0" smtClean="0"/>
          </a:p>
          <a:p>
            <a:r>
              <a:rPr lang="ru-RU" sz="1400" dirty="0" smtClean="0"/>
              <a:t>21:10         07:40</a:t>
            </a:r>
            <a:endParaRPr lang="ru-RU" sz="1400" dirty="0"/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5064138" y="5370626"/>
            <a:ext cx="2902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177311" y="4684669"/>
            <a:ext cx="415498" cy="24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6:20</a:t>
            </a:r>
            <a:endParaRPr lang="ru-RU" sz="1000" dirty="0"/>
          </a:p>
        </p:txBody>
      </p:sp>
      <p:cxnSp>
        <p:nvCxnSpPr>
          <p:cNvPr id="77" name="Прямая со стрелкой 76"/>
          <p:cNvCxnSpPr>
            <a:stCxn id="2" idx="6"/>
          </p:cNvCxnSpPr>
          <p:nvPr/>
        </p:nvCxnSpPr>
        <p:spPr>
          <a:xfrm>
            <a:off x="11980486" y="3535344"/>
            <a:ext cx="0" cy="2382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906204" y="4239472"/>
            <a:ext cx="91653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Air Astana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Mo,tu,fr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660238" y="4239472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KC</a:t>
            </a:r>
            <a:r>
              <a:rPr lang="en-GB" sz="1400" dirty="0"/>
              <a:t> </a:t>
            </a:r>
            <a:r>
              <a:rPr lang="en-GB" sz="1400" dirty="0" smtClean="0"/>
              <a:t>909</a:t>
            </a:r>
          </a:p>
          <a:p>
            <a:r>
              <a:rPr lang="ru-RU" sz="1400" dirty="0" smtClean="0"/>
              <a:t>00:50          09:45</a:t>
            </a:r>
            <a:endParaRPr lang="ru-RU" sz="1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1107546" y="5471497"/>
            <a:ext cx="3423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146327" y="4582888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:50</a:t>
            </a:r>
            <a:endParaRPr lang="ru-RU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9928166" y="5092072"/>
            <a:ext cx="8643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Air Asiana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err="1" smtClean="0">
                <a:solidFill>
                  <a:schemeClr val="accent4">
                    <a:lumMod val="75000"/>
                  </a:schemeClr>
                </a:solidFill>
              </a:rPr>
              <a:t>Tu,fr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587922" y="509157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OZ 578</a:t>
            </a:r>
          </a:p>
          <a:p>
            <a:r>
              <a:rPr lang="en-GB" sz="1400" dirty="0" smtClean="0"/>
              <a:t>23</a:t>
            </a:r>
            <a:r>
              <a:rPr lang="ru-RU" sz="1400" dirty="0" smtClean="0"/>
              <a:t>:00           07:40</a:t>
            </a:r>
            <a:endParaRPr lang="ru-RU" sz="1400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1168344" y="4601891"/>
            <a:ext cx="355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074798" y="5467784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5</a:t>
            </a:r>
            <a:r>
              <a:rPr lang="ru-RU" sz="1000" dirty="0" smtClean="0"/>
              <a:t>:40</a:t>
            </a:r>
            <a:endParaRPr lang="ru-RU" sz="1000" dirty="0"/>
          </a:p>
        </p:txBody>
      </p:sp>
      <p:cxnSp>
        <p:nvCxnSpPr>
          <p:cNvPr id="65" name="Прямая со стрелкой 64"/>
          <p:cNvCxnSpPr>
            <a:stCxn id="4" idx="4"/>
          </p:cNvCxnSpPr>
          <p:nvPr/>
        </p:nvCxnSpPr>
        <p:spPr>
          <a:xfrm flipH="1">
            <a:off x="1148537" y="915805"/>
            <a:ext cx="3597912" cy="2175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Прямоугольник 129"/>
          <p:cNvSpPr/>
          <p:nvPr/>
        </p:nvSpPr>
        <p:spPr>
          <a:xfrm>
            <a:off x="5320015" y="1760724"/>
            <a:ext cx="22313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1300" dirty="0"/>
          </a:p>
        </p:txBody>
      </p:sp>
      <p:sp>
        <p:nvSpPr>
          <p:cNvPr id="135" name="TextBox 134"/>
          <p:cNvSpPr txBox="1"/>
          <p:nvPr/>
        </p:nvSpPr>
        <p:spPr>
          <a:xfrm>
            <a:off x="1701385" y="4132675"/>
            <a:ext cx="12531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Turkish Airlines</a:t>
            </a:r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en-GB" sz="13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3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435854" y="409560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TK90</a:t>
            </a:r>
          </a:p>
          <a:p>
            <a:r>
              <a:rPr lang="en-GB" sz="1400" dirty="0" smtClean="0"/>
              <a:t>01</a:t>
            </a:r>
            <a:r>
              <a:rPr lang="ru-RU" sz="1400" dirty="0" smtClean="0"/>
              <a:t>:5</a:t>
            </a:r>
            <a:r>
              <a:rPr lang="en-GB" sz="1400" dirty="0" smtClean="0"/>
              <a:t>0</a:t>
            </a:r>
            <a:r>
              <a:rPr lang="ru-RU" sz="1400" dirty="0" smtClean="0"/>
              <a:t>          1</a:t>
            </a:r>
            <a:r>
              <a:rPr lang="en-GB" sz="1400" dirty="0" smtClean="0"/>
              <a:t>8</a:t>
            </a:r>
            <a:r>
              <a:rPr lang="ru-RU" sz="1400" dirty="0" smtClean="0"/>
              <a:t>:</a:t>
            </a:r>
            <a:r>
              <a:rPr lang="en-GB" sz="1400" dirty="0" smtClean="0"/>
              <a:t>1</a:t>
            </a:r>
            <a:r>
              <a:rPr lang="en-GB" sz="1400" dirty="0"/>
              <a:t>0</a:t>
            </a:r>
            <a:endParaRPr lang="ru-RU" sz="1400" dirty="0"/>
          </a:p>
        </p:txBody>
      </p:sp>
      <p:cxnSp>
        <p:nvCxnSpPr>
          <p:cNvPr id="137" name="Прямая со стрелкой 136"/>
          <p:cNvCxnSpPr/>
          <p:nvPr/>
        </p:nvCxnSpPr>
        <p:spPr>
          <a:xfrm>
            <a:off x="2987968" y="4448858"/>
            <a:ext cx="3293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2911074" y="4440781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10</a:t>
            </a:r>
            <a:r>
              <a:rPr lang="ru-RU" sz="1000" dirty="0" smtClean="0"/>
              <a:t>:20</a:t>
            </a:r>
            <a:endParaRPr lang="ru-RU" sz="1000" dirty="0"/>
          </a:p>
        </p:txBody>
      </p:sp>
      <p:sp>
        <p:nvSpPr>
          <p:cNvPr id="139" name="TextBox 138"/>
          <p:cNvSpPr txBox="1"/>
          <p:nvPr/>
        </p:nvSpPr>
        <p:spPr>
          <a:xfrm>
            <a:off x="1701385" y="5009363"/>
            <a:ext cx="9328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Korean Air </a:t>
            </a:r>
          </a:p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(Sat)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382401" y="4985098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 KE 9956</a:t>
            </a:r>
          </a:p>
          <a:p>
            <a:r>
              <a:rPr lang="en-GB" sz="1400" dirty="0" smtClean="0"/>
              <a:t>18</a:t>
            </a:r>
            <a:r>
              <a:rPr lang="ru-RU" sz="1400" dirty="0" smtClean="0"/>
              <a:t>:25         10:30</a:t>
            </a:r>
            <a:endParaRPr lang="ru-RU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829690" y="5336090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10:05</a:t>
            </a:r>
            <a:endParaRPr lang="ru-RU" sz="1000" dirty="0"/>
          </a:p>
        </p:txBody>
      </p:sp>
      <p:sp>
        <p:nvSpPr>
          <p:cNvPr id="157" name="TextBox 156"/>
          <p:cNvSpPr txBox="1"/>
          <p:nvPr/>
        </p:nvSpPr>
        <p:spPr>
          <a:xfrm>
            <a:off x="8294004" y="4388850"/>
            <a:ext cx="10290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smtClean="0">
                <a:solidFill>
                  <a:schemeClr val="accent4">
                    <a:lumMod val="75000"/>
                  </a:schemeClr>
                </a:solidFill>
              </a:rPr>
              <a:t>Qatar (daily)</a:t>
            </a:r>
            <a:endParaRPr lang="ru-RU" sz="1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8026442" y="4696864"/>
            <a:ext cx="15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</a:t>
            </a:r>
            <a:r>
              <a:rPr lang="en-GB" sz="1400" dirty="0" smtClean="0"/>
              <a:t>QR 0858</a:t>
            </a:r>
          </a:p>
          <a:p>
            <a:r>
              <a:rPr lang="en-GB" sz="1400" dirty="0" smtClean="0"/>
              <a:t>08</a:t>
            </a:r>
            <a:r>
              <a:rPr lang="ru-RU" sz="1400" dirty="0" smtClean="0"/>
              <a:t>:45        </a:t>
            </a:r>
            <a:r>
              <a:rPr lang="ru-RU" sz="1400" dirty="0"/>
              <a:t> </a:t>
            </a:r>
            <a:r>
              <a:rPr lang="ru-RU" sz="1400" dirty="0" smtClean="0"/>
              <a:t> 16:55</a:t>
            </a:r>
            <a:endParaRPr lang="ru-RU" sz="1400" dirty="0"/>
          </a:p>
        </p:txBody>
      </p:sp>
      <p:cxnSp>
        <p:nvCxnSpPr>
          <p:cNvPr id="159" name="Прямая со стрелкой 158"/>
          <p:cNvCxnSpPr/>
          <p:nvPr/>
        </p:nvCxnSpPr>
        <p:spPr>
          <a:xfrm>
            <a:off x="8587288" y="5052486"/>
            <a:ext cx="3254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542243" y="5072486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r>
              <a:rPr lang="ru-RU" sz="1000" dirty="0" smtClean="0"/>
              <a:t>:45</a:t>
            </a:r>
            <a:endParaRPr lang="ru-RU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1791498" y="1345927"/>
            <a:ext cx="11464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 err="1" smtClean="0"/>
              <a:t>Tu</a:t>
            </a:r>
            <a:r>
              <a:rPr lang="en-GB" sz="1300" dirty="0" smtClean="0"/>
              <a:t>, Sa</a:t>
            </a:r>
            <a:r>
              <a:rPr lang="ru-RU" sz="1300" dirty="0" smtClean="0"/>
              <a:t>:</a:t>
            </a:r>
            <a:r>
              <a:rPr lang="en-GB" sz="1300" dirty="0"/>
              <a:t> </a:t>
            </a:r>
            <a:r>
              <a:rPr lang="en-GB" sz="1300" dirty="0" smtClean="0"/>
              <a:t>FZ‑964</a:t>
            </a:r>
          </a:p>
          <a:p>
            <a:r>
              <a:rPr lang="en-GB" sz="1300" dirty="0" smtClean="0"/>
              <a:t>19</a:t>
            </a:r>
            <a:r>
              <a:rPr lang="ru-RU" sz="1300" dirty="0" smtClean="0"/>
              <a:t>:45     22:40</a:t>
            </a:r>
            <a:endParaRPr lang="ru-RU" sz="130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2262700" y="1670859"/>
            <a:ext cx="231118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156790" y="1657341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5:55</a:t>
            </a:r>
            <a:endParaRPr lang="ru-RU" sz="10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587731" y="1255222"/>
            <a:ext cx="1482570" cy="651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1164</Words>
  <Application>Microsoft Office PowerPoint</Application>
  <PresentationFormat>Широкоэкранный</PresentationFormat>
  <Paragraphs>433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Calibri Light</vt:lpstr>
      <vt:lpstr>Gotham Bold</vt:lpstr>
      <vt:lpstr>Тема Office</vt:lpstr>
      <vt:lpstr>Flights program from Moscow</vt:lpstr>
      <vt:lpstr>Flights program from Saint P.</vt:lpstr>
      <vt:lpstr>Flights program from Ekaterinburg</vt:lpstr>
      <vt:lpstr>Flights program from Novosibirsk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Полетная программа из Москвы</dc:title>
  <dc:creator>Zahar</dc:creator>
  <cp:lastModifiedBy>Zahar</cp:lastModifiedBy>
  <cp:revision>41</cp:revision>
  <dcterms:created xsi:type="dcterms:W3CDTF">2022-06-09T10:55:26Z</dcterms:created>
  <dcterms:modified xsi:type="dcterms:W3CDTF">2022-06-29T06:15:10Z</dcterms:modified>
</cp:coreProperties>
</file>